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9" r:id="rId3"/>
    <p:sldId id="567" r:id="rId4"/>
    <p:sldId id="292" r:id="rId5"/>
    <p:sldId id="306" r:id="rId6"/>
    <p:sldId id="293" r:id="rId7"/>
    <p:sldId id="568" r:id="rId8"/>
    <p:sldId id="295" r:id="rId9"/>
    <p:sldId id="291" r:id="rId10"/>
    <p:sldId id="261" r:id="rId11"/>
    <p:sldId id="569" r:id="rId12"/>
    <p:sldId id="570" r:id="rId13"/>
    <p:sldId id="571" r:id="rId14"/>
    <p:sldId id="262" r:id="rId15"/>
    <p:sldId id="264" r:id="rId16"/>
    <p:sldId id="267" r:id="rId17"/>
    <p:sldId id="572" r:id="rId18"/>
    <p:sldId id="573" r:id="rId19"/>
    <p:sldId id="268" r:id="rId20"/>
    <p:sldId id="269" r:id="rId21"/>
    <p:sldId id="270" r:id="rId22"/>
    <p:sldId id="271" r:id="rId23"/>
    <p:sldId id="272" r:id="rId24"/>
    <p:sldId id="275" r:id="rId25"/>
    <p:sldId id="277" r:id="rId26"/>
    <p:sldId id="278" r:id="rId27"/>
    <p:sldId id="279" r:id="rId28"/>
    <p:sldId id="280" r:id="rId29"/>
    <p:sldId id="281" r:id="rId30"/>
    <p:sldId id="282" r:id="rId31"/>
    <p:sldId id="283" r:id="rId32"/>
    <p:sldId id="284" r:id="rId33"/>
    <p:sldId id="285" r:id="rId34"/>
    <p:sldId id="287" r:id="rId35"/>
    <p:sldId id="288" r:id="rId36"/>
    <p:sldId id="296" r:id="rId37"/>
    <p:sldId id="29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6F73D-46F3-4FD0-BA6D-BE8B4E94900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6891BCF-2E61-4934-AE4C-BA11152F1F73}">
      <dgm:prSet phldrT="[Text]"/>
      <dgm:spPr/>
      <dgm:t>
        <a:bodyPr/>
        <a:lstStyle/>
        <a:p>
          <a:r>
            <a:rPr lang="en-GB" dirty="0"/>
            <a:t>Teaching</a:t>
          </a:r>
          <a:endParaRPr lang="en-US" dirty="0"/>
        </a:p>
      </dgm:t>
    </dgm:pt>
    <dgm:pt modelId="{B5CA843F-B55F-494E-817A-0B7FBF53423A}" type="parTrans" cxnId="{D3F604FC-C000-49E5-851A-F58A5AA7B93D}">
      <dgm:prSet/>
      <dgm:spPr/>
      <dgm:t>
        <a:bodyPr/>
        <a:lstStyle/>
        <a:p>
          <a:endParaRPr lang="en-US"/>
        </a:p>
      </dgm:t>
    </dgm:pt>
    <dgm:pt modelId="{C824A8F9-8956-40B4-AD40-73F427048243}" type="sibTrans" cxnId="{D3F604FC-C000-49E5-851A-F58A5AA7B93D}">
      <dgm:prSet/>
      <dgm:spPr/>
      <dgm:t>
        <a:bodyPr/>
        <a:lstStyle/>
        <a:p>
          <a:endParaRPr lang="en-US"/>
        </a:p>
      </dgm:t>
    </dgm:pt>
    <dgm:pt modelId="{DA4A4A7D-39A0-4D03-B0E0-1B2355BF95E4}">
      <dgm:prSet phldrT="[Text]" custT="1"/>
      <dgm:spPr/>
      <dgm:t>
        <a:bodyPr/>
        <a:lstStyle/>
        <a:p>
          <a:r>
            <a:rPr lang="en-GB" sz="2800" dirty="0"/>
            <a:t>Industrial collaboration</a:t>
          </a:r>
          <a:r>
            <a:rPr lang="en-GB" sz="2200" dirty="0"/>
            <a:t/>
          </a:r>
          <a:br>
            <a:rPr lang="en-GB" sz="2200" dirty="0"/>
          </a:br>
          <a:r>
            <a:rPr lang="en-GB" sz="1600" dirty="0"/>
            <a:t>knowledge transfer</a:t>
          </a:r>
          <a:endParaRPr lang="en-US" sz="2200" dirty="0"/>
        </a:p>
      </dgm:t>
    </dgm:pt>
    <dgm:pt modelId="{EEB68FAC-1975-4871-A74B-FF441BC4F251}" type="parTrans" cxnId="{02C9AB05-795B-4D00-810A-3605901FDD15}">
      <dgm:prSet/>
      <dgm:spPr/>
      <dgm:t>
        <a:bodyPr/>
        <a:lstStyle/>
        <a:p>
          <a:endParaRPr lang="en-US"/>
        </a:p>
      </dgm:t>
    </dgm:pt>
    <dgm:pt modelId="{4E650AD5-0A52-42DA-8584-F1552934368F}" type="sibTrans" cxnId="{02C9AB05-795B-4D00-810A-3605901FDD15}">
      <dgm:prSet/>
      <dgm:spPr/>
      <dgm:t>
        <a:bodyPr/>
        <a:lstStyle/>
        <a:p>
          <a:endParaRPr lang="en-US"/>
        </a:p>
      </dgm:t>
    </dgm:pt>
    <dgm:pt modelId="{A771D3AF-FBCC-40AD-861F-B1D8A247F05E}">
      <dgm:prSet phldrT="[Text]"/>
      <dgm:spPr/>
      <dgm:t>
        <a:bodyPr/>
        <a:lstStyle/>
        <a:p>
          <a:r>
            <a:rPr lang="en-GB" dirty="0"/>
            <a:t>International outlook</a:t>
          </a:r>
          <a:endParaRPr lang="en-US" dirty="0"/>
        </a:p>
      </dgm:t>
    </dgm:pt>
    <dgm:pt modelId="{94A4B930-AD7D-4983-920E-E1FE11C4FAAE}" type="parTrans" cxnId="{8DB948D6-C4B6-4D27-BFB1-348E31F9BF39}">
      <dgm:prSet/>
      <dgm:spPr/>
      <dgm:t>
        <a:bodyPr/>
        <a:lstStyle/>
        <a:p>
          <a:endParaRPr lang="en-US"/>
        </a:p>
      </dgm:t>
    </dgm:pt>
    <dgm:pt modelId="{82F0EBD6-D7A6-446E-8FF5-F3E7F4383534}" type="sibTrans" cxnId="{8DB948D6-C4B6-4D27-BFB1-348E31F9BF39}">
      <dgm:prSet/>
      <dgm:spPr/>
      <dgm:t>
        <a:bodyPr/>
        <a:lstStyle/>
        <a:p>
          <a:endParaRPr lang="en-US"/>
        </a:p>
      </dgm:t>
    </dgm:pt>
    <dgm:pt modelId="{379398A4-4824-48E6-954E-3E44B59293AA}">
      <dgm:prSet phldrT="[Text]"/>
      <dgm:spPr/>
      <dgm:t>
        <a:bodyPr/>
        <a:lstStyle/>
        <a:p>
          <a:r>
            <a:rPr lang="en-GB" dirty="0"/>
            <a:t>Research</a:t>
          </a:r>
          <a:endParaRPr lang="en-US" dirty="0"/>
        </a:p>
      </dgm:t>
    </dgm:pt>
    <dgm:pt modelId="{4843CDD9-5260-46F1-895A-5487D8EB5045}" type="parTrans" cxnId="{272A5C43-434A-4BE1-96CA-3F5E67C99794}">
      <dgm:prSet/>
      <dgm:spPr/>
      <dgm:t>
        <a:bodyPr/>
        <a:lstStyle/>
        <a:p>
          <a:endParaRPr lang="en-US"/>
        </a:p>
      </dgm:t>
    </dgm:pt>
    <dgm:pt modelId="{32C8A935-FB8A-458D-AA70-158C60F9D9E3}" type="sibTrans" cxnId="{272A5C43-434A-4BE1-96CA-3F5E67C99794}">
      <dgm:prSet/>
      <dgm:spPr/>
      <dgm:t>
        <a:bodyPr/>
        <a:lstStyle/>
        <a:p>
          <a:endParaRPr lang="en-US"/>
        </a:p>
      </dgm:t>
    </dgm:pt>
    <dgm:pt modelId="{391EA179-DDC2-4A7D-8F2B-7D2EBEA04889}" type="pres">
      <dgm:prSet presAssocID="{29D6F73D-46F3-4FD0-BA6D-BE8B4E94900D}" presName="diagram" presStyleCnt="0">
        <dgm:presLayoutVars>
          <dgm:dir/>
          <dgm:resizeHandles val="exact"/>
        </dgm:presLayoutVars>
      </dgm:prSet>
      <dgm:spPr/>
      <dgm:t>
        <a:bodyPr/>
        <a:lstStyle/>
        <a:p>
          <a:endParaRPr lang="en-US"/>
        </a:p>
      </dgm:t>
    </dgm:pt>
    <dgm:pt modelId="{C9850C45-C20B-40B0-9C44-40B0CA554ED2}" type="pres">
      <dgm:prSet presAssocID="{C6891BCF-2E61-4934-AE4C-BA11152F1F73}" presName="node" presStyleLbl="node1" presStyleIdx="0" presStyleCnt="4">
        <dgm:presLayoutVars>
          <dgm:bulletEnabled val="1"/>
        </dgm:presLayoutVars>
      </dgm:prSet>
      <dgm:spPr/>
      <dgm:t>
        <a:bodyPr/>
        <a:lstStyle/>
        <a:p>
          <a:endParaRPr lang="en-US"/>
        </a:p>
      </dgm:t>
    </dgm:pt>
    <dgm:pt modelId="{F2BA18FD-FC4B-40F4-A2C1-01E9F723CA5D}" type="pres">
      <dgm:prSet presAssocID="{C824A8F9-8956-40B4-AD40-73F427048243}" presName="sibTrans" presStyleCnt="0"/>
      <dgm:spPr/>
    </dgm:pt>
    <dgm:pt modelId="{2C5E4DB7-597E-4444-BC90-723D1D670E1A}" type="pres">
      <dgm:prSet presAssocID="{DA4A4A7D-39A0-4D03-B0E0-1B2355BF95E4}" presName="node" presStyleLbl="node1" presStyleIdx="1" presStyleCnt="4">
        <dgm:presLayoutVars>
          <dgm:bulletEnabled val="1"/>
        </dgm:presLayoutVars>
      </dgm:prSet>
      <dgm:spPr/>
      <dgm:t>
        <a:bodyPr/>
        <a:lstStyle/>
        <a:p>
          <a:endParaRPr lang="en-US"/>
        </a:p>
      </dgm:t>
    </dgm:pt>
    <dgm:pt modelId="{0BCE6581-F2F4-44AB-AC6A-8FE3B8C4544F}" type="pres">
      <dgm:prSet presAssocID="{4E650AD5-0A52-42DA-8584-F1552934368F}" presName="sibTrans" presStyleCnt="0"/>
      <dgm:spPr/>
    </dgm:pt>
    <dgm:pt modelId="{7833897B-7063-48C9-9CB0-DB80C78AF841}" type="pres">
      <dgm:prSet presAssocID="{A771D3AF-FBCC-40AD-861F-B1D8A247F05E}" presName="node" presStyleLbl="node1" presStyleIdx="2" presStyleCnt="4">
        <dgm:presLayoutVars>
          <dgm:bulletEnabled val="1"/>
        </dgm:presLayoutVars>
      </dgm:prSet>
      <dgm:spPr/>
      <dgm:t>
        <a:bodyPr/>
        <a:lstStyle/>
        <a:p>
          <a:endParaRPr lang="en-US"/>
        </a:p>
      </dgm:t>
    </dgm:pt>
    <dgm:pt modelId="{B2ABC7A9-E1CB-4C8C-9E66-6AFC147B0064}" type="pres">
      <dgm:prSet presAssocID="{82F0EBD6-D7A6-446E-8FF5-F3E7F4383534}" presName="sibTrans" presStyleCnt="0"/>
      <dgm:spPr/>
    </dgm:pt>
    <dgm:pt modelId="{C83E91BD-AB1A-4B13-BAE5-79665D3737A7}" type="pres">
      <dgm:prSet presAssocID="{379398A4-4824-48E6-954E-3E44B59293AA}" presName="node" presStyleLbl="node1" presStyleIdx="3" presStyleCnt="4">
        <dgm:presLayoutVars>
          <dgm:bulletEnabled val="1"/>
        </dgm:presLayoutVars>
      </dgm:prSet>
      <dgm:spPr/>
      <dgm:t>
        <a:bodyPr/>
        <a:lstStyle/>
        <a:p>
          <a:endParaRPr lang="en-US"/>
        </a:p>
      </dgm:t>
    </dgm:pt>
  </dgm:ptLst>
  <dgm:cxnLst>
    <dgm:cxn modelId="{9564DEB7-9C67-4BF8-9A2F-4DC98E33A4B4}" type="presOf" srcId="{C6891BCF-2E61-4934-AE4C-BA11152F1F73}" destId="{C9850C45-C20B-40B0-9C44-40B0CA554ED2}" srcOrd="0" destOrd="0" presId="urn:microsoft.com/office/officeart/2005/8/layout/default"/>
    <dgm:cxn modelId="{D0A41266-138A-4E49-9907-3F27E4A9D4D3}" type="presOf" srcId="{DA4A4A7D-39A0-4D03-B0E0-1B2355BF95E4}" destId="{2C5E4DB7-597E-4444-BC90-723D1D670E1A}" srcOrd="0" destOrd="0" presId="urn:microsoft.com/office/officeart/2005/8/layout/default"/>
    <dgm:cxn modelId="{02C9AB05-795B-4D00-810A-3605901FDD15}" srcId="{29D6F73D-46F3-4FD0-BA6D-BE8B4E94900D}" destId="{DA4A4A7D-39A0-4D03-B0E0-1B2355BF95E4}" srcOrd="1" destOrd="0" parTransId="{EEB68FAC-1975-4871-A74B-FF441BC4F251}" sibTransId="{4E650AD5-0A52-42DA-8584-F1552934368F}"/>
    <dgm:cxn modelId="{272A5C43-434A-4BE1-96CA-3F5E67C99794}" srcId="{29D6F73D-46F3-4FD0-BA6D-BE8B4E94900D}" destId="{379398A4-4824-48E6-954E-3E44B59293AA}" srcOrd="3" destOrd="0" parTransId="{4843CDD9-5260-46F1-895A-5487D8EB5045}" sibTransId="{32C8A935-FB8A-458D-AA70-158C60F9D9E3}"/>
    <dgm:cxn modelId="{16584011-AEFE-4A32-A632-02598E1C24C2}" type="presOf" srcId="{379398A4-4824-48E6-954E-3E44B59293AA}" destId="{C83E91BD-AB1A-4B13-BAE5-79665D3737A7}" srcOrd="0" destOrd="0" presId="urn:microsoft.com/office/officeart/2005/8/layout/default"/>
    <dgm:cxn modelId="{D3F604FC-C000-49E5-851A-F58A5AA7B93D}" srcId="{29D6F73D-46F3-4FD0-BA6D-BE8B4E94900D}" destId="{C6891BCF-2E61-4934-AE4C-BA11152F1F73}" srcOrd="0" destOrd="0" parTransId="{B5CA843F-B55F-494E-817A-0B7FBF53423A}" sibTransId="{C824A8F9-8956-40B4-AD40-73F427048243}"/>
    <dgm:cxn modelId="{FDCAE893-DAED-4145-8CCA-8A404F4B1B7E}" type="presOf" srcId="{29D6F73D-46F3-4FD0-BA6D-BE8B4E94900D}" destId="{391EA179-DDC2-4A7D-8F2B-7D2EBEA04889}" srcOrd="0" destOrd="0" presId="urn:microsoft.com/office/officeart/2005/8/layout/default"/>
    <dgm:cxn modelId="{8DB948D6-C4B6-4D27-BFB1-348E31F9BF39}" srcId="{29D6F73D-46F3-4FD0-BA6D-BE8B4E94900D}" destId="{A771D3AF-FBCC-40AD-861F-B1D8A247F05E}" srcOrd="2" destOrd="0" parTransId="{94A4B930-AD7D-4983-920E-E1FE11C4FAAE}" sibTransId="{82F0EBD6-D7A6-446E-8FF5-F3E7F4383534}"/>
    <dgm:cxn modelId="{2E007527-DF56-469D-BAE3-5B6DE35C6D16}" type="presOf" srcId="{A771D3AF-FBCC-40AD-861F-B1D8A247F05E}" destId="{7833897B-7063-48C9-9CB0-DB80C78AF841}" srcOrd="0" destOrd="0" presId="urn:microsoft.com/office/officeart/2005/8/layout/default"/>
    <dgm:cxn modelId="{6457B71C-EE00-4BDC-B64E-9646AC138C7D}" type="presParOf" srcId="{391EA179-DDC2-4A7D-8F2B-7D2EBEA04889}" destId="{C9850C45-C20B-40B0-9C44-40B0CA554ED2}" srcOrd="0" destOrd="0" presId="urn:microsoft.com/office/officeart/2005/8/layout/default"/>
    <dgm:cxn modelId="{27FFEDEE-7BEC-42B8-ABCF-2FB87DD13BFE}" type="presParOf" srcId="{391EA179-DDC2-4A7D-8F2B-7D2EBEA04889}" destId="{F2BA18FD-FC4B-40F4-A2C1-01E9F723CA5D}" srcOrd="1" destOrd="0" presId="urn:microsoft.com/office/officeart/2005/8/layout/default"/>
    <dgm:cxn modelId="{4AA3C628-C726-49C1-B346-FF546D681D66}" type="presParOf" srcId="{391EA179-DDC2-4A7D-8F2B-7D2EBEA04889}" destId="{2C5E4DB7-597E-4444-BC90-723D1D670E1A}" srcOrd="2" destOrd="0" presId="urn:microsoft.com/office/officeart/2005/8/layout/default"/>
    <dgm:cxn modelId="{9543AE91-DABA-46C9-83EC-B646A179C062}" type="presParOf" srcId="{391EA179-DDC2-4A7D-8F2B-7D2EBEA04889}" destId="{0BCE6581-F2F4-44AB-AC6A-8FE3B8C4544F}" srcOrd="3" destOrd="0" presId="urn:microsoft.com/office/officeart/2005/8/layout/default"/>
    <dgm:cxn modelId="{B756553B-9BA4-4E64-9AA2-42CDF2C8222F}" type="presParOf" srcId="{391EA179-DDC2-4A7D-8F2B-7D2EBEA04889}" destId="{7833897B-7063-48C9-9CB0-DB80C78AF841}" srcOrd="4" destOrd="0" presId="urn:microsoft.com/office/officeart/2005/8/layout/default"/>
    <dgm:cxn modelId="{A5D9AB6F-D9D4-46FB-864F-289227C168A0}" type="presParOf" srcId="{391EA179-DDC2-4A7D-8F2B-7D2EBEA04889}" destId="{B2ABC7A9-E1CB-4C8C-9E66-6AFC147B0064}" srcOrd="5" destOrd="0" presId="urn:microsoft.com/office/officeart/2005/8/layout/default"/>
    <dgm:cxn modelId="{67AD5977-8B4D-41F7-BAC9-087785A39EE4}" type="presParOf" srcId="{391EA179-DDC2-4A7D-8F2B-7D2EBEA04889}" destId="{C83E91BD-AB1A-4B13-BAE5-79665D3737A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50321E-7903-4DDD-B01F-E2C14FD7450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8C9E38D-5B45-4296-A35C-772BCEBC79BA}">
      <dgm:prSet phldrT="[Text]"/>
      <dgm:spPr/>
      <dgm:t>
        <a:bodyPr/>
        <a:lstStyle/>
        <a:p>
          <a:r>
            <a:rPr lang="en-GB" dirty="0"/>
            <a:t>Board of coordinators</a:t>
          </a:r>
          <a:endParaRPr lang="en-US" dirty="0"/>
        </a:p>
      </dgm:t>
    </dgm:pt>
    <dgm:pt modelId="{5B1ED271-8533-4D92-A8C5-0D88C314045F}" type="parTrans" cxnId="{A502E476-A960-414E-89B9-4830991A98C7}">
      <dgm:prSet/>
      <dgm:spPr/>
      <dgm:t>
        <a:bodyPr/>
        <a:lstStyle/>
        <a:p>
          <a:endParaRPr lang="en-US"/>
        </a:p>
      </dgm:t>
    </dgm:pt>
    <dgm:pt modelId="{11240C60-0154-409F-AAB2-EF175E2AB63D}" type="sibTrans" cxnId="{A502E476-A960-414E-89B9-4830991A98C7}">
      <dgm:prSet/>
      <dgm:spPr/>
      <dgm:t>
        <a:bodyPr/>
        <a:lstStyle/>
        <a:p>
          <a:endParaRPr lang="en-US"/>
        </a:p>
      </dgm:t>
    </dgm:pt>
    <dgm:pt modelId="{685E659B-B26C-4FD1-941D-5AB3365B8236}">
      <dgm:prSet phldrT="[Text]"/>
      <dgm:spPr/>
      <dgm:t>
        <a:bodyPr/>
        <a:lstStyle/>
        <a:p>
          <a:r>
            <a:rPr lang="en-GB" dirty="0"/>
            <a:t>Secretaries group</a:t>
          </a:r>
          <a:endParaRPr lang="en-US" dirty="0"/>
        </a:p>
      </dgm:t>
    </dgm:pt>
    <dgm:pt modelId="{D650CAF1-C1FE-4246-8DBA-0782508FFAC3}" type="parTrans" cxnId="{8C137EA5-520A-46E7-9DD4-45A688FAF4D2}">
      <dgm:prSet/>
      <dgm:spPr/>
      <dgm:t>
        <a:bodyPr/>
        <a:lstStyle/>
        <a:p>
          <a:endParaRPr lang="en-US"/>
        </a:p>
      </dgm:t>
    </dgm:pt>
    <dgm:pt modelId="{688FD486-0D07-4A49-8623-F5924087217F}" type="sibTrans" cxnId="{8C137EA5-520A-46E7-9DD4-45A688FAF4D2}">
      <dgm:prSet/>
      <dgm:spPr/>
      <dgm:t>
        <a:bodyPr/>
        <a:lstStyle/>
        <a:p>
          <a:endParaRPr lang="en-US"/>
        </a:p>
      </dgm:t>
    </dgm:pt>
    <dgm:pt modelId="{06C6B9A0-071E-4371-957D-58D9CBDBFCC8}">
      <dgm:prSet phldrT="[Text]"/>
      <dgm:spPr/>
      <dgm:t>
        <a:bodyPr/>
        <a:lstStyle/>
        <a:p>
          <a:r>
            <a:rPr lang="en-GB" dirty="0"/>
            <a:t>Resource persons</a:t>
          </a:r>
          <a:endParaRPr lang="en-US" dirty="0"/>
        </a:p>
      </dgm:t>
    </dgm:pt>
    <dgm:pt modelId="{9D4976F1-A8DA-4F38-8263-1D274EFCD726}" type="parTrans" cxnId="{8FA7C09F-B809-4B5C-A041-6D6C3500031B}">
      <dgm:prSet/>
      <dgm:spPr/>
      <dgm:t>
        <a:bodyPr/>
        <a:lstStyle/>
        <a:p>
          <a:endParaRPr lang="en-US"/>
        </a:p>
      </dgm:t>
    </dgm:pt>
    <dgm:pt modelId="{948869C6-29AB-47B6-A701-5212EE1EDDC0}" type="sibTrans" cxnId="{8FA7C09F-B809-4B5C-A041-6D6C3500031B}">
      <dgm:prSet/>
      <dgm:spPr/>
      <dgm:t>
        <a:bodyPr/>
        <a:lstStyle/>
        <a:p>
          <a:endParaRPr lang="en-US"/>
        </a:p>
      </dgm:t>
    </dgm:pt>
    <dgm:pt modelId="{CE19E0B2-5B0E-4C4D-A32F-09126668CB0A}">
      <dgm:prSet phldrT="[Text]"/>
      <dgm:spPr/>
      <dgm:t>
        <a:bodyPr/>
        <a:lstStyle/>
        <a:p>
          <a:r>
            <a:rPr lang="en-GB" dirty="0"/>
            <a:t>Activity leaders</a:t>
          </a:r>
          <a:endParaRPr lang="en-US" dirty="0"/>
        </a:p>
      </dgm:t>
    </dgm:pt>
    <dgm:pt modelId="{2B4FE6F9-332A-4738-8F05-072C909E9A7F}" type="parTrans" cxnId="{825D6D0E-8D8F-4F08-8346-A177B6BC708D}">
      <dgm:prSet/>
      <dgm:spPr/>
      <dgm:t>
        <a:bodyPr/>
        <a:lstStyle/>
        <a:p>
          <a:endParaRPr lang="en-US"/>
        </a:p>
      </dgm:t>
    </dgm:pt>
    <dgm:pt modelId="{8BE2228F-B429-4AA9-9F64-95586C344F66}" type="sibTrans" cxnId="{825D6D0E-8D8F-4F08-8346-A177B6BC708D}">
      <dgm:prSet/>
      <dgm:spPr/>
      <dgm:t>
        <a:bodyPr/>
        <a:lstStyle/>
        <a:p>
          <a:endParaRPr lang="en-US"/>
        </a:p>
      </dgm:t>
    </dgm:pt>
    <dgm:pt modelId="{48F6C615-6110-4F07-AAAB-616F8526C470}" type="pres">
      <dgm:prSet presAssocID="{EB50321E-7903-4DDD-B01F-E2C14FD74508}" presName="hierChild1" presStyleCnt="0">
        <dgm:presLayoutVars>
          <dgm:orgChart val="1"/>
          <dgm:chPref val="1"/>
          <dgm:dir/>
          <dgm:animOne val="branch"/>
          <dgm:animLvl val="lvl"/>
          <dgm:resizeHandles/>
        </dgm:presLayoutVars>
      </dgm:prSet>
      <dgm:spPr/>
      <dgm:t>
        <a:bodyPr/>
        <a:lstStyle/>
        <a:p>
          <a:endParaRPr lang="en-US"/>
        </a:p>
      </dgm:t>
    </dgm:pt>
    <dgm:pt modelId="{D0CB3881-DAE4-42DC-B030-3C195646299F}" type="pres">
      <dgm:prSet presAssocID="{78C9E38D-5B45-4296-A35C-772BCEBC79BA}" presName="hierRoot1" presStyleCnt="0">
        <dgm:presLayoutVars>
          <dgm:hierBranch val="init"/>
        </dgm:presLayoutVars>
      </dgm:prSet>
      <dgm:spPr/>
    </dgm:pt>
    <dgm:pt modelId="{01B9EE76-EFFC-41A0-8E31-88A22F8FC50B}" type="pres">
      <dgm:prSet presAssocID="{78C9E38D-5B45-4296-A35C-772BCEBC79BA}" presName="rootComposite1" presStyleCnt="0"/>
      <dgm:spPr/>
    </dgm:pt>
    <dgm:pt modelId="{DBE9544D-1923-44B0-9EAC-36172DB7381C}" type="pres">
      <dgm:prSet presAssocID="{78C9E38D-5B45-4296-A35C-772BCEBC79BA}" presName="rootText1" presStyleLbl="node0" presStyleIdx="0" presStyleCnt="1">
        <dgm:presLayoutVars>
          <dgm:chPref val="3"/>
        </dgm:presLayoutVars>
      </dgm:prSet>
      <dgm:spPr/>
      <dgm:t>
        <a:bodyPr/>
        <a:lstStyle/>
        <a:p>
          <a:endParaRPr lang="en-US"/>
        </a:p>
      </dgm:t>
    </dgm:pt>
    <dgm:pt modelId="{659AA964-C406-4B39-BD2F-ECDDF872901B}" type="pres">
      <dgm:prSet presAssocID="{78C9E38D-5B45-4296-A35C-772BCEBC79BA}" presName="rootConnector1" presStyleLbl="node1" presStyleIdx="0" presStyleCnt="0"/>
      <dgm:spPr/>
      <dgm:t>
        <a:bodyPr/>
        <a:lstStyle/>
        <a:p>
          <a:endParaRPr lang="en-US"/>
        </a:p>
      </dgm:t>
    </dgm:pt>
    <dgm:pt modelId="{3632181D-6EC2-4F6F-96F4-3E8A4A4CCC18}" type="pres">
      <dgm:prSet presAssocID="{78C9E38D-5B45-4296-A35C-772BCEBC79BA}" presName="hierChild2" presStyleCnt="0"/>
      <dgm:spPr/>
    </dgm:pt>
    <dgm:pt modelId="{A861F18C-7AFC-41AA-9F5F-287E726522D8}" type="pres">
      <dgm:prSet presAssocID="{D650CAF1-C1FE-4246-8DBA-0782508FFAC3}" presName="Name37" presStyleLbl="parChTrans1D2" presStyleIdx="0" presStyleCnt="1"/>
      <dgm:spPr/>
      <dgm:t>
        <a:bodyPr/>
        <a:lstStyle/>
        <a:p>
          <a:endParaRPr lang="en-US"/>
        </a:p>
      </dgm:t>
    </dgm:pt>
    <dgm:pt modelId="{D5366D19-C899-44CF-AEEB-585B53ADB0A4}" type="pres">
      <dgm:prSet presAssocID="{685E659B-B26C-4FD1-941D-5AB3365B8236}" presName="hierRoot2" presStyleCnt="0">
        <dgm:presLayoutVars>
          <dgm:hierBranch val="init"/>
        </dgm:presLayoutVars>
      </dgm:prSet>
      <dgm:spPr/>
    </dgm:pt>
    <dgm:pt modelId="{D24B8154-53CA-4C7B-BBE9-EBF089729038}" type="pres">
      <dgm:prSet presAssocID="{685E659B-B26C-4FD1-941D-5AB3365B8236}" presName="rootComposite" presStyleCnt="0"/>
      <dgm:spPr/>
    </dgm:pt>
    <dgm:pt modelId="{18F30D4A-51E0-4C70-8725-0BDFC72A862D}" type="pres">
      <dgm:prSet presAssocID="{685E659B-B26C-4FD1-941D-5AB3365B8236}" presName="rootText" presStyleLbl="node2" presStyleIdx="0" presStyleCnt="1">
        <dgm:presLayoutVars>
          <dgm:chPref val="3"/>
        </dgm:presLayoutVars>
      </dgm:prSet>
      <dgm:spPr/>
      <dgm:t>
        <a:bodyPr/>
        <a:lstStyle/>
        <a:p>
          <a:endParaRPr lang="en-US"/>
        </a:p>
      </dgm:t>
    </dgm:pt>
    <dgm:pt modelId="{CB8A6D68-43F7-4324-8190-DDE6FA52D7D3}" type="pres">
      <dgm:prSet presAssocID="{685E659B-B26C-4FD1-941D-5AB3365B8236}" presName="rootConnector" presStyleLbl="node2" presStyleIdx="0" presStyleCnt="1"/>
      <dgm:spPr/>
      <dgm:t>
        <a:bodyPr/>
        <a:lstStyle/>
        <a:p>
          <a:endParaRPr lang="en-US"/>
        </a:p>
      </dgm:t>
    </dgm:pt>
    <dgm:pt modelId="{799DB593-BBEB-4FF9-8B0D-0BCDA78581B3}" type="pres">
      <dgm:prSet presAssocID="{685E659B-B26C-4FD1-941D-5AB3365B8236}" presName="hierChild4" presStyleCnt="0"/>
      <dgm:spPr/>
    </dgm:pt>
    <dgm:pt modelId="{19526C5A-54D1-4EAD-BBC0-0E7BB69C554D}" type="pres">
      <dgm:prSet presAssocID="{2B4FE6F9-332A-4738-8F05-072C909E9A7F}" presName="Name37" presStyleLbl="parChTrans1D3" presStyleIdx="0" presStyleCnt="1"/>
      <dgm:spPr/>
      <dgm:t>
        <a:bodyPr/>
        <a:lstStyle/>
        <a:p>
          <a:endParaRPr lang="en-US"/>
        </a:p>
      </dgm:t>
    </dgm:pt>
    <dgm:pt modelId="{AD1F58DB-3C03-4D74-9960-2388AB04A43B}" type="pres">
      <dgm:prSet presAssocID="{CE19E0B2-5B0E-4C4D-A32F-09126668CB0A}" presName="hierRoot2" presStyleCnt="0">
        <dgm:presLayoutVars>
          <dgm:hierBranch val="init"/>
        </dgm:presLayoutVars>
      </dgm:prSet>
      <dgm:spPr/>
    </dgm:pt>
    <dgm:pt modelId="{DE71CA7B-7637-47FA-AF25-B3AFBA098FEB}" type="pres">
      <dgm:prSet presAssocID="{CE19E0B2-5B0E-4C4D-A32F-09126668CB0A}" presName="rootComposite" presStyleCnt="0"/>
      <dgm:spPr/>
    </dgm:pt>
    <dgm:pt modelId="{7ED7CECD-81D7-4CDE-9008-8530924C60FB}" type="pres">
      <dgm:prSet presAssocID="{CE19E0B2-5B0E-4C4D-A32F-09126668CB0A}" presName="rootText" presStyleLbl="node3" presStyleIdx="0" presStyleCnt="1" custLinFactNeighborX="-1248" custLinFactNeighborY="-7795">
        <dgm:presLayoutVars>
          <dgm:chPref val="3"/>
        </dgm:presLayoutVars>
      </dgm:prSet>
      <dgm:spPr/>
      <dgm:t>
        <a:bodyPr/>
        <a:lstStyle/>
        <a:p>
          <a:endParaRPr lang="en-US"/>
        </a:p>
      </dgm:t>
    </dgm:pt>
    <dgm:pt modelId="{5B2FDB9B-1E57-4A33-9166-33F90C0D5C1F}" type="pres">
      <dgm:prSet presAssocID="{CE19E0B2-5B0E-4C4D-A32F-09126668CB0A}" presName="rootConnector" presStyleLbl="node3" presStyleIdx="0" presStyleCnt="1"/>
      <dgm:spPr/>
      <dgm:t>
        <a:bodyPr/>
        <a:lstStyle/>
        <a:p>
          <a:endParaRPr lang="en-US"/>
        </a:p>
      </dgm:t>
    </dgm:pt>
    <dgm:pt modelId="{72BA24F5-5BE6-4659-9318-74231B06812E}" type="pres">
      <dgm:prSet presAssocID="{CE19E0B2-5B0E-4C4D-A32F-09126668CB0A}" presName="hierChild4" presStyleCnt="0"/>
      <dgm:spPr/>
    </dgm:pt>
    <dgm:pt modelId="{A53D431D-598C-4229-9251-FD9279629018}" type="pres">
      <dgm:prSet presAssocID="{9D4976F1-A8DA-4F38-8263-1D274EFCD726}" presName="Name37" presStyleLbl="parChTrans1D4" presStyleIdx="0" presStyleCnt="1"/>
      <dgm:spPr/>
      <dgm:t>
        <a:bodyPr/>
        <a:lstStyle/>
        <a:p>
          <a:endParaRPr lang="en-US"/>
        </a:p>
      </dgm:t>
    </dgm:pt>
    <dgm:pt modelId="{102A091D-1447-466C-8218-8AC7840C09CD}" type="pres">
      <dgm:prSet presAssocID="{06C6B9A0-071E-4371-957D-58D9CBDBFCC8}" presName="hierRoot2" presStyleCnt="0">
        <dgm:presLayoutVars>
          <dgm:hierBranch val="init"/>
        </dgm:presLayoutVars>
      </dgm:prSet>
      <dgm:spPr/>
    </dgm:pt>
    <dgm:pt modelId="{396E924B-7F6F-4E5C-BF6D-ADD46343AC80}" type="pres">
      <dgm:prSet presAssocID="{06C6B9A0-071E-4371-957D-58D9CBDBFCC8}" presName="rootComposite" presStyleCnt="0"/>
      <dgm:spPr/>
    </dgm:pt>
    <dgm:pt modelId="{CB2E45DB-C3AD-497D-A461-503291C7CC64}" type="pres">
      <dgm:prSet presAssocID="{06C6B9A0-071E-4371-957D-58D9CBDBFCC8}" presName="rootText" presStyleLbl="node4" presStyleIdx="0" presStyleCnt="1">
        <dgm:presLayoutVars>
          <dgm:chPref val="3"/>
        </dgm:presLayoutVars>
      </dgm:prSet>
      <dgm:spPr/>
      <dgm:t>
        <a:bodyPr/>
        <a:lstStyle/>
        <a:p>
          <a:endParaRPr lang="en-US"/>
        </a:p>
      </dgm:t>
    </dgm:pt>
    <dgm:pt modelId="{4500DA38-8446-4496-972C-AFAF9B372127}" type="pres">
      <dgm:prSet presAssocID="{06C6B9A0-071E-4371-957D-58D9CBDBFCC8}" presName="rootConnector" presStyleLbl="node4" presStyleIdx="0" presStyleCnt="1"/>
      <dgm:spPr/>
      <dgm:t>
        <a:bodyPr/>
        <a:lstStyle/>
        <a:p>
          <a:endParaRPr lang="en-US"/>
        </a:p>
      </dgm:t>
    </dgm:pt>
    <dgm:pt modelId="{484B43E4-AF08-46C5-B437-A0F67023E676}" type="pres">
      <dgm:prSet presAssocID="{06C6B9A0-071E-4371-957D-58D9CBDBFCC8}" presName="hierChild4" presStyleCnt="0"/>
      <dgm:spPr/>
    </dgm:pt>
    <dgm:pt modelId="{BFC82F71-4963-4CB8-80E4-D0C8CD1C708F}" type="pres">
      <dgm:prSet presAssocID="{06C6B9A0-071E-4371-957D-58D9CBDBFCC8}" presName="hierChild5" presStyleCnt="0"/>
      <dgm:spPr/>
    </dgm:pt>
    <dgm:pt modelId="{703B290B-0B0E-41D5-9B35-8C2D9BA36A31}" type="pres">
      <dgm:prSet presAssocID="{CE19E0B2-5B0E-4C4D-A32F-09126668CB0A}" presName="hierChild5" presStyleCnt="0"/>
      <dgm:spPr/>
    </dgm:pt>
    <dgm:pt modelId="{52DD4279-784E-4FC2-BE64-47A0D7C6E0F6}" type="pres">
      <dgm:prSet presAssocID="{685E659B-B26C-4FD1-941D-5AB3365B8236}" presName="hierChild5" presStyleCnt="0"/>
      <dgm:spPr/>
    </dgm:pt>
    <dgm:pt modelId="{2F21CE08-2A70-4160-875F-BF0A8A11999A}" type="pres">
      <dgm:prSet presAssocID="{78C9E38D-5B45-4296-A35C-772BCEBC79BA}" presName="hierChild3" presStyleCnt="0"/>
      <dgm:spPr/>
    </dgm:pt>
  </dgm:ptLst>
  <dgm:cxnLst>
    <dgm:cxn modelId="{1824E3F5-439C-4D88-AEF2-2B8ACEDE4091}" type="presOf" srcId="{685E659B-B26C-4FD1-941D-5AB3365B8236}" destId="{18F30D4A-51E0-4C70-8725-0BDFC72A862D}" srcOrd="0" destOrd="0" presId="urn:microsoft.com/office/officeart/2005/8/layout/orgChart1"/>
    <dgm:cxn modelId="{B3793EAB-AC08-4171-B7C8-60BE1A54270D}" type="presOf" srcId="{06C6B9A0-071E-4371-957D-58D9CBDBFCC8}" destId="{4500DA38-8446-4496-972C-AFAF9B372127}" srcOrd="1" destOrd="0" presId="urn:microsoft.com/office/officeart/2005/8/layout/orgChart1"/>
    <dgm:cxn modelId="{37AAFFBC-F123-4553-8C13-220E9469C85F}" type="presOf" srcId="{CE19E0B2-5B0E-4C4D-A32F-09126668CB0A}" destId="{5B2FDB9B-1E57-4A33-9166-33F90C0D5C1F}" srcOrd="1" destOrd="0" presId="urn:microsoft.com/office/officeart/2005/8/layout/orgChart1"/>
    <dgm:cxn modelId="{C82CDD1D-E176-4972-8EB3-CD08196F56C3}" type="presOf" srcId="{EB50321E-7903-4DDD-B01F-E2C14FD74508}" destId="{48F6C615-6110-4F07-AAAB-616F8526C470}" srcOrd="0" destOrd="0" presId="urn:microsoft.com/office/officeart/2005/8/layout/orgChart1"/>
    <dgm:cxn modelId="{E1A16527-3B92-4CD6-89D9-0775EC5AB28D}" type="presOf" srcId="{06C6B9A0-071E-4371-957D-58D9CBDBFCC8}" destId="{CB2E45DB-C3AD-497D-A461-503291C7CC64}" srcOrd="0" destOrd="0" presId="urn:microsoft.com/office/officeart/2005/8/layout/orgChart1"/>
    <dgm:cxn modelId="{F1574E77-87A7-44C6-B5F7-B4C0A453E56B}" type="presOf" srcId="{2B4FE6F9-332A-4738-8F05-072C909E9A7F}" destId="{19526C5A-54D1-4EAD-BBC0-0E7BB69C554D}" srcOrd="0" destOrd="0" presId="urn:microsoft.com/office/officeart/2005/8/layout/orgChart1"/>
    <dgm:cxn modelId="{F1F4AEC9-146B-447D-9048-DE0463CBAA87}" type="presOf" srcId="{D650CAF1-C1FE-4246-8DBA-0782508FFAC3}" destId="{A861F18C-7AFC-41AA-9F5F-287E726522D8}" srcOrd="0" destOrd="0" presId="urn:microsoft.com/office/officeart/2005/8/layout/orgChart1"/>
    <dgm:cxn modelId="{A502E476-A960-414E-89B9-4830991A98C7}" srcId="{EB50321E-7903-4DDD-B01F-E2C14FD74508}" destId="{78C9E38D-5B45-4296-A35C-772BCEBC79BA}" srcOrd="0" destOrd="0" parTransId="{5B1ED271-8533-4D92-A8C5-0D88C314045F}" sibTransId="{11240C60-0154-409F-AAB2-EF175E2AB63D}"/>
    <dgm:cxn modelId="{8167C911-2BFB-462E-9922-3C9E32D40DF4}" type="presOf" srcId="{78C9E38D-5B45-4296-A35C-772BCEBC79BA}" destId="{659AA964-C406-4B39-BD2F-ECDDF872901B}" srcOrd="1" destOrd="0" presId="urn:microsoft.com/office/officeart/2005/8/layout/orgChart1"/>
    <dgm:cxn modelId="{8C137EA5-520A-46E7-9DD4-45A688FAF4D2}" srcId="{78C9E38D-5B45-4296-A35C-772BCEBC79BA}" destId="{685E659B-B26C-4FD1-941D-5AB3365B8236}" srcOrd="0" destOrd="0" parTransId="{D650CAF1-C1FE-4246-8DBA-0782508FFAC3}" sibTransId="{688FD486-0D07-4A49-8623-F5924087217F}"/>
    <dgm:cxn modelId="{8FA7C09F-B809-4B5C-A041-6D6C3500031B}" srcId="{CE19E0B2-5B0E-4C4D-A32F-09126668CB0A}" destId="{06C6B9A0-071E-4371-957D-58D9CBDBFCC8}" srcOrd="0" destOrd="0" parTransId="{9D4976F1-A8DA-4F38-8263-1D274EFCD726}" sibTransId="{948869C6-29AB-47B6-A701-5212EE1EDDC0}"/>
    <dgm:cxn modelId="{825D6D0E-8D8F-4F08-8346-A177B6BC708D}" srcId="{685E659B-B26C-4FD1-941D-5AB3365B8236}" destId="{CE19E0B2-5B0E-4C4D-A32F-09126668CB0A}" srcOrd="0" destOrd="0" parTransId="{2B4FE6F9-332A-4738-8F05-072C909E9A7F}" sibTransId="{8BE2228F-B429-4AA9-9F64-95586C344F66}"/>
    <dgm:cxn modelId="{D215FB9B-557F-4E74-B6CD-8918AB8EC3D6}" type="presOf" srcId="{78C9E38D-5B45-4296-A35C-772BCEBC79BA}" destId="{DBE9544D-1923-44B0-9EAC-36172DB7381C}" srcOrd="0" destOrd="0" presId="urn:microsoft.com/office/officeart/2005/8/layout/orgChart1"/>
    <dgm:cxn modelId="{792448BA-8E69-4FB6-9487-ED0E02D47EE1}" type="presOf" srcId="{9D4976F1-A8DA-4F38-8263-1D274EFCD726}" destId="{A53D431D-598C-4229-9251-FD9279629018}" srcOrd="0" destOrd="0" presId="urn:microsoft.com/office/officeart/2005/8/layout/orgChart1"/>
    <dgm:cxn modelId="{9D15D7AF-C7F8-4DE6-BC09-E6E8489C3A2C}" type="presOf" srcId="{685E659B-B26C-4FD1-941D-5AB3365B8236}" destId="{CB8A6D68-43F7-4324-8190-DDE6FA52D7D3}" srcOrd="1" destOrd="0" presId="urn:microsoft.com/office/officeart/2005/8/layout/orgChart1"/>
    <dgm:cxn modelId="{AF1C8836-8611-4DD2-9851-4F40BDD24DEE}" type="presOf" srcId="{CE19E0B2-5B0E-4C4D-A32F-09126668CB0A}" destId="{7ED7CECD-81D7-4CDE-9008-8530924C60FB}" srcOrd="0" destOrd="0" presId="urn:microsoft.com/office/officeart/2005/8/layout/orgChart1"/>
    <dgm:cxn modelId="{8F09D882-38DF-401A-89FE-09C47AB9085F}" type="presParOf" srcId="{48F6C615-6110-4F07-AAAB-616F8526C470}" destId="{D0CB3881-DAE4-42DC-B030-3C195646299F}" srcOrd="0" destOrd="0" presId="urn:microsoft.com/office/officeart/2005/8/layout/orgChart1"/>
    <dgm:cxn modelId="{23E7D04D-6963-4AA7-8F59-282E659FF720}" type="presParOf" srcId="{D0CB3881-DAE4-42DC-B030-3C195646299F}" destId="{01B9EE76-EFFC-41A0-8E31-88A22F8FC50B}" srcOrd="0" destOrd="0" presId="urn:microsoft.com/office/officeart/2005/8/layout/orgChart1"/>
    <dgm:cxn modelId="{891AE209-80EE-401B-98EC-DCF27C1B5556}" type="presParOf" srcId="{01B9EE76-EFFC-41A0-8E31-88A22F8FC50B}" destId="{DBE9544D-1923-44B0-9EAC-36172DB7381C}" srcOrd="0" destOrd="0" presId="urn:microsoft.com/office/officeart/2005/8/layout/orgChart1"/>
    <dgm:cxn modelId="{AD0A91A1-B0D5-47A6-9EF2-722279F79835}" type="presParOf" srcId="{01B9EE76-EFFC-41A0-8E31-88A22F8FC50B}" destId="{659AA964-C406-4B39-BD2F-ECDDF872901B}" srcOrd="1" destOrd="0" presId="urn:microsoft.com/office/officeart/2005/8/layout/orgChart1"/>
    <dgm:cxn modelId="{D5E850B6-94B1-4D34-8CB6-A52219F6E828}" type="presParOf" srcId="{D0CB3881-DAE4-42DC-B030-3C195646299F}" destId="{3632181D-6EC2-4F6F-96F4-3E8A4A4CCC18}" srcOrd="1" destOrd="0" presId="urn:microsoft.com/office/officeart/2005/8/layout/orgChart1"/>
    <dgm:cxn modelId="{45A54ECF-19EC-424A-81B7-C4C1B838AC17}" type="presParOf" srcId="{3632181D-6EC2-4F6F-96F4-3E8A4A4CCC18}" destId="{A861F18C-7AFC-41AA-9F5F-287E726522D8}" srcOrd="0" destOrd="0" presId="urn:microsoft.com/office/officeart/2005/8/layout/orgChart1"/>
    <dgm:cxn modelId="{97D077B4-D1BB-427A-906D-493BC2A91866}" type="presParOf" srcId="{3632181D-6EC2-4F6F-96F4-3E8A4A4CCC18}" destId="{D5366D19-C899-44CF-AEEB-585B53ADB0A4}" srcOrd="1" destOrd="0" presId="urn:microsoft.com/office/officeart/2005/8/layout/orgChart1"/>
    <dgm:cxn modelId="{A6809611-EF39-4449-9214-08589117DEE4}" type="presParOf" srcId="{D5366D19-C899-44CF-AEEB-585B53ADB0A4}" destId="{D24B8154-53CA-4C7B-BBE9-EBF089729038}" srcOrd="0" destOrd="0" presId="urn:microsoft.com/office/officeart/2005/8/layout/orgChart1"/>
    <dgm:cxn modelId="{5E932D3B-C556-422C-B06A-BFE1DA72FD9C}" type="presParOf" srcId="{D24B8154-53CA-4C7B-BBE9-EBF089729038}" destId="{18F30D4A-51E0-4C70-8725-0BDFC72A862D}" srcOrd="0" destOrd="0" presId="urn:microsoft.com/office/officeart/2005/8/layout/orgChart1"/>
    <dgm:cxn modelId="{6069A6B1-D9BF-45F9-B600-162B6756D9B4}" type="presParOf" srcId="{D24B8154-53CA-4C7B-BBE9-EBF089729038}" destId="{CB8A6D68-43F7-4324-8190-DDE6FA52D7D3}" srcOrd="1" destOrd="0" presId="urn:microsoft.com/office/officeart/2005/8/layout/orgChart1"/>
    <dgm:cxn modelId="{62719C38-B555-4002-B27C-C76F28072649}" type="presParOf" srcId="{D5366D19-C899-44CF-AEEB-585B53ADB0A4}" destId="{799DB593-BBEB-4FF9-8B0D-0BCDA78581B3}" srcOrd="1" destOrd="0" presId="urn:microsoft.com/office/officeart/2005/8/layout/orgChart1"/>
    <dgm:cxn modelId="{1980551C-792F-4718-B062-A870E9C365D1}" type="presParOf" srcId="{799DB593-BBEB-4FF9-8B0D-0BCDA78581B3}" destId="{19526C5A-54D1-4EAD-BBC0-0E7BB69C554D}" srcOrd="0" destOrd="0" presId="urn:microsoft.com/office/officeart/2005/8/layout/orgChart1"/>
    <dgm:cxn modelId="{3B0AEAFA-8274-48DE-8E86-CDA9387CE111}" type="presParOf" srcId="{799DB593-BBEB-4FF9-8B0D-0BCDA78581B3}" destId="{AD1F58DB-3C03-4D74-9960-2388AB04A43B}" srcOrd="1" destOrd="0" presId="urn:microsoft.com/office/officeart/2005/8/layout/orgChart1"/>
    <dgm:cxn modelId="{7ECE9B98-CA0A-446D-A343-CBD55EA9B2A7}" type="presParOf" srcId="{AD1F58DB-3C03-4D74-9960-2388AB04A43B}" destId="{DE71CA7B-7637-47FA-AF25-B3AFBA098FEB}" srcOrd="0" destOrd="0" presId="urn:microsoft.com/office/officeart/2005/8/layout/orgChart1"/>
    <dgm:cxn modelId="{25BE2584-3501-46B3-A709-3350A8027757}" type="presParOf" srcId="{DE71CA7B-7637-47FA-AF25-B3AFBA098FEB}" destId="{7ED7CECD-81D7-4CDE-9008-8530924C60FB}" srcOrd="0" destOrd="0" presId="urn:microsoft.com/office/officeart/2005/8/layout/orgChart1"/>
    <dgm:cxn modelId="{A4AE1216-6B5B-4594-A4AB-08A82E8B7F4D}" type="presParOf" srcId="{DE71CA7B-7637-47FA-AF25-B3AFBA098FEB}" destId="{5B2FDB9B-1E57-4A33-9166-33F90C0D5C1F}" srcOrd="1" destOrd="0" presId="urn:microsoft.com/office/officeart/2005/8/layout/orgChart1"/>
    <dgm:cxn modelId="{915CF7C9-E21A-4412-AE20-56872B17C2D3}" type="presParOf" srcId="{AD1F58DB-3C03-4D74-9960-2388AB04A43B}" destId="{72BA24F5-5BE6-4659-9318-74231B06812E}" srcOrd="1" destOrd="0" presId="urn:microsoft.com/office/officeart/2005/8/layout/orgChart1"/>
    <dgm:cxn modelId="{0B361288-D63E-4C0D-8E0A-603E082A970C}" type="presParOf" srcId="{72BA24F5-5BE6-4659-9318-74231B06812E}" destId="{A53D431D-598C-4229-9251-FD9279629018}" srcOrd="0" destOrd="0" presId="urn:microsoft.com/office/officeart/2005/8/layout/orgChart1"/>
    <dgm:cxn modelId="{69D30049-2DC6-4DC2-98EB-347F6C08799A}" type="presParOf" srcId="{72BA24F5-5BE6-4659-9318-74231B06812E}" destId="{102A091D-1447-466C-8218-8AC7840C09CD}" srcOrd="1" destOrd="0" presId="urn:microsoft.com/office/officeart/2005/8/layout/orgChart1"/>
    <dgm:cxn modelId="{EA65BFB5-779B-4F0D-BFF9-DD918B7D043D}" type="presParOf" srcId="{102A091D-1447-466C-8218-8AC7840C09CD}" destId="{396E924B-7F6F-4E5C-BF6D-ADD46343AC80}" srcOrd="0" destOrd="0" presId="urn:microsoft.com/office/officeart/2005/8/layout/orgChart1"/>
    <dgm:cxn modelId="{D2E81CA6-4ADB-450D-95E7-725EEE17AE01}" type="presParOf" srcId="{396E924B-7F6F-4E5C-BF6D-ADD46343AC80}" destId="{CB2E45DB-C3AD-497D-A461-503291C7CC64}" srcOrd="0" destOrd="0" presId="urn:microsoft.com/office/officeart/2005/8/layout/orgChart1"/>
    <dgm:cxn modelId="{C6CCA6BE-C545-420E-A538-BAE2464AD41B}" type="presParOf" srcId="{396E924B-7F6F-4E5C-BF6D-ADD46343AC80}" destId="{4500DA38-8446-4496-972C-AFAF9B372127}" srcOrd="1" destOrd="0" presId="urn:microsoft.com/office/officeart/2005/8/layout/orgChart1"/>
    <dgm:cxn modelId="{4A564E99-BA2C-43B1-A012-72A0D1110798}" type="presParOf" srcId="{102A091D-1447-466C-8218-8AC7840C09CD}" destId="{484B43E4-AF08-46C5-B437-A0F67023E676}" srcOrd="1" destOrd="0" presId="urn:microsoft.com/office/officeart/2005/8/layout/orgChart1"/>
    <dgm:cxn modelId="{79432944-236C-432D-9D41-D48784B727B9}" type="presParOf" srcId="{102A091D-1447-466C-8218-8AC7840C09CD}" destId="{BFC82F71-4963-4CB8-80E4-D0C8CD1C708F}" srcOrd="2" destOrd="0" presId="urn:microsoft.com/office/officeart/2005/8/layout/orgChart1"/>
    <dgm:cxn modelId="{91D5D059-B4B8-4319-92E4-25419D50B7D3}" type="presParOf" srcId="{AD1F58DB-3C03-4D74-9960-2388AB04A43B}" destId="{703B290B-0B0E-41D5-9B35-8C2D9BA36A31}" srcOrd="2" destOrd="0" presId="urn:microsoft.com/office/officeart/2005/8/layout/orgChart1"/>
    <dgm:cxn modelId="{33578C0B-AEAC-48FE-AC16-88BCCD0755E6}" type="presParOf" srcId="{D5366D19-C899-44CF-AEEB-585B53ADB0A4}" destId="{52DD4279-784E-4FC2-BE64-47A0D7C6E0F6}" srcOrd="2" destOrd="0" presId="urn:microsoft.com/office/officeart/2005/8/layout/orgChart1"/>
    <dgm:cxn modelId="{94220A2B-D49F-4C79-A61F-2F30DF8AE491}" type="presParOf" srcId="{D0CB3881-DAE4-42DC-B030-3C195646299F}" destId="{2F21CE08-2A70-4160-875F-BF0A8A11999A}"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50C45-C20B-40B0-9C44-40B0CA554ED2}">
      <dsp:nvSpPr>
        <dsp:cNvPr id="0" name=""/>
        <dsp:cNvSpPr/>
      </dsp:nvSpPr>
      <dsp:spPr>
        <a:xfrm>
          <a:off x="572" y="112068"/>
          <a:ext cx="2233740" cy="13402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a:t>Teaching</a:t>
          </a:r>
          <a:endParaRPr lang="en-US" sz="3000" kern="1200" dirty="0"/>
        </a:p>
      </dsp:txBody>
      <dsp:txXfrm>
        <a:off x="572" y="112068"/>
        <a:ext cx="2233740" cy="1340244"/>
      </dsp:txXfrm>
    </dsp:sp>
    <dsp:sp modelId="{2C5E4DB7-597E-4444-BC90-723D1D670E1A}">
      <dsp:nvSpPr>
        <dsp:cNvPr id="0" name=""/>
        <dsp:cNvSpPr/>
      </dsp:nvSpPr>
      <dsp:spPr>
        <a:xfrm>
          <a:off x="2457687" y="112068"/>
          <a:ext cx="2233740" cy="13402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kern="1200" dirty="0"/>
            <a:t>Industrial collaboration</a:t>
          </a:r>
          <a:r>
            <a:rPr lang="en-GB" sz="2200" kern="1200" dirty="0"/>
            <a:t/>
          </a:r>
          <a:br>
            <a:rPr lang="en-GB" sz="2200" kern="1200" dirty="0"/>
          </a:br>
          <a:r>
            <a:rPr lang="en-GB" sz="1600" kern="1200" dirty="0"/>
            <a:t>knowledge transfer</a:t>
          </a:r>
          <a:endParaRPr lang="en-US" sz="2200" kern="1200" dirty="0"/>
        </a:p>
      </dsp:txBody>
      <dsp:txXfrm>
        <a:off x="2457687" y="112068"/>
        <a:ext cx="2233740" cy="1340244"/>
      </dsp:txXfrm>
    </dsp:sp>
    <dsp:sp modelId="{7833897B-7063-48C9-9CB0-DB80C78AF841}">
      <dsp:nvSpPr>
        <dsp:cNvPr id="0" name=""/>
        <dsp:cNvSpPr/>
      </dsp:nvSpPr>
      <dsp:spPr>
        <a:xfrm>
          <a:off x="572" y="1675687"/>
          <a:ext cx="2233740" cy="13402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a:t>International outlook</a:t>
          </a:r>
          <a:endParaRPr lang="en-US" sz="3000" kern="1200" dirty="0"/>
        </a:p>
      </dsp:txBody>
      <dsp:txXfrm>
        <a:off x="572" y="1675687"/>
        <a:ext cx="2233740" cy="1340244"/>
      </dsp:txXfrm>
    </dsp:sp>
    <dsp:sp modelId="{C83E91BD-AB1A-4B13-BAE5-79665D3737A7}">
      <dsp:nvSpPr>
        <dsp:cNvPr id="0" name=""/>
        <dsp:cNvSpPr/>
      </dsp:nvSpPr>
      <dsp:spPr>
        <a:xfrm>
          <a:off x="2457687" y="1675687"/>
          <a:ext cx="2233740" cy="13402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a:t>Research</a:t>
          </a:r>
          <a:endParaRPr lang="en-US" sz="3000" kern="1200" dirty="0"/>
        </a:p>
      </dsp:txBody>
      <dsp:txXfrm>
        <a:off x="2457687" y="1675687"/>
        <a:ext cx="2233740" cy="1340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431D-598C-4229-9251-FD9279629018}">
      <dsp:nvSpPr>
        <dsp:cNvPr id="0" name=""/>
        <dsp:cNvSpPr/>
      </dsp:nvSpPr>
      <dsp:spPr>
        <a:xfrm>
          <a:off x="188841" y="3554515"/>
          <a:ext cx="283910" cy="942269"/>
        </a:xfrm>
        <a:custGeom>
          <a:avLst/>
          <a:gdLst/>
          <a:ahLst/>
          <a:cxnLst/>
          <a:rect l="0" t="0" r="0" b="0"/>
          <a:pathLst>
            <a:path>
              <a:moveTo>
                <a:pt x="0" y="0"/>
              </a:moveTo>
              <a:lnTo>
                <a:pt x="0" y="942269"/>
              </a:lnTo>
              <a:lnTo>
                <a:pt x="283910" y="9422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26C5A-54D1-4EAD-BBC0-0E7BB69C554D}">
      <dsp:nvSpPr>
        <dsp:cNvPr id="0" name=""/>
        <dsp:cNvSpPr/>
      </dsp:nvSpPr>
      <dsp:spPr>
        <a:xfrm>
          <a:off x="898485" y="2287344"/>
          <a:ext cx="91440" cy="322965"/>
        </a:xfrm>
        <a:custGeom>
          <a:avLst/>
          <a:gdLst/>
          <a:ahLst/>
          <a:cxnLst/>
          <a:rect l="0" t="0" r="0" b="0"/>
          <a:pathLst>
            <a:path>
              <a:moveTo>
                <a:pt x="46368" y="0"/>
              </a:moveTo>
              <a:lnTo>
                <a:pt x="46368" y="124682"/>
              </a:lnTo>
              <a:lnTo>
                <a:pt x="45720" y="124682"/>
              </a:lnTo>
              <a:lnTo>
                <a:pt x="45720" y="3229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61F18C-7AFC-41AA-9F5F-287E726522D8}">
      <dsp:nvSpPr>
        <dsp:cNvPr id="0" name=""/>
        <dsp:cNvSpPr/>
      </dsp:nvSpPr>
      <dsp:spPr>
        <a:xfrm>
          <a:off x="899133" y="946573"/>
          <a:ext cx="91440" cy="396566"/>
        </a:xfrm>
        <a:custGeom>
          <a:avLst/>
          <a:gdLst/>
          <a:ahLst/>
          <a:cxnLst/>
          <a:rect l="0" t="0" r="0" b="0"/>
          <a:pathLst>
            <a:path>
              <a:moveTo>
                <a:pt x="45720" y="0"/>
              </a:moveTo>
              <a:lnTo>
                <a:pt x="45720" y="3965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E9544D-1923-44B0-9EAC-36172DB7381C}">
      <dsp:nvSpPr>
        <dsp:cNvPr id="0" name=""/>
        <dsp:cNvSpPr/>
      </dsp:nvSpPr>
      <dsp:spPr>
        <a:xfrm>
          <a:off x="648" y="2368"/>
          <a:ext cx="1888410" cy="944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a:t>Board of coordinators</a:t>
          </a:r>
          <a:endParaRPr lang="en-US" sz="2800" kern="1200" dirty="0"/>
        </a:p>
      </dsp:txBody>
      <dsp:txXfrm>
        <a:off x="648" y="2368"/>
        <a:ext cx="1888410" cy="944205"/>
      </dsp:txXfrm>
    </dsp:sp>
    <dsp:sp modelId="{18F30D4A-51E0-4C70-8725-0BDFC72A862D}">
      <dsp:nvSpPr>
        <dsp:cNvPr id="0" name=""/>
        <dsp:cNvSpPr/>
      </dsp:nvSpPr>
      <dsp:spPr>
        <a:xfrm>
          <a:off x="648" y="1343139"/>
          <a:ext cx="1888410" cy="944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a:t>Secretaries group</a:t>
          </a:r>
          <a:endParaRPr lang="en-US" sz="2800" kern="1200" dirty="0"/>
        </a:p>
      </dsp:txBody>
      <dsp:txXfrm>
        <a:off x="648" y="1343139"/>
        <a:ext cx="1888410" cy="944205"/>
      </dsp:txXfrm>
    </dsp:sp>
    <dsp:sp modelId="{7ED7CECD-81D7-4CDE-9008-8530924C60FB}">
      <dsp:nvSpPr>
        <dsp:cNvPr id="0" name=""/>
        <dsp:cNvSpPr/>
      </dsp:nvSpPr>
      <dsp:spPr>
        <a:xfrm>
          <a:off x="0" y="2610310"/>
          <a:ext cx="1888410" cy="944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a:t>Activity leaders</a:t>
          </a:r>
          <a:endParaRPr lang="en-US" sz="2800" kern="1200" dirty="0"/>
        </a:p>
      </dsp:txBody>
      <dsp:txXfrm>
        <a:off x="0" y="2610310"/>
        <a:ext cx="1888410" cy="944205"/>
      </dsp:txXfrm>
    </dsp:sp>
    <dsp:sp modelId="{CB2E45DB-C3AD-497D-A461-503291C7CC64}">
      <dsp:nvSpPr>
        <dsp:cNvPr id="0" name=""/>
        <dsp:cNvSpPr/>
      </dsp:nvSpPr>
      <dsp:spPr>
        <a:xfrm>
          <a:off x="472751" y="4024682"/>
          <a:ext cx="1888410" cy="944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a:t>Resource persons</a:t>
          </a:r>
          <a:endParaRPr lang="en-US" sz="2800" kern="1200" dirty="0"/>
        </a:p>
      </dsp:txBody>
      <dsp:txXfrm>
        <a:off x="472751" y="4024682"/>
        <a:ext cx="1888410" cy="9442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49FE8-1A39-4F73-8791-C2D8B64BD269}" type="datetimeFigureOut">
              <a:rPr lang="en-US" smtClean="0"/>
              <a:t>12/20/2018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6BEE-5574-412B-B498-3788E435FB52}" type="slidenum">
              <a:rPr lang="en-US" smtClean="0"/>
              <a:t>‹#›</a:t>
            </a:fld>
            <a:endParaRPr lang="en-US"/>
          </a:p>
        </p:txBody>
      </p:sp>
    </p:spTree>
    <p:extLst>
      <p:ext uri="{BB962C8B-B14F-4D97-AF65-F5344CB8AC3E}">
        <p14:creationId xmlns:p14="http://schemas.microsoft.com/office/powerpoint/2010/main" val="39040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1</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12</a:t>
            </a:fld>
            <a:endParaRPr lang="en-US"/>
          </a:p>
        </p:txBody>
      </p:sp>
    </p:spTree>
    <p:extLst>
      <p:ext uri="{BB962C8B-B14F-4D97-AF65-F5344CB8AC3E}">
        <p14:creationId xmlns:p14="http://schemas.microsoft.com/office/powerpoint/2010/main" val="169184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14</a:t>
            </a:fld>
            <a:endParaRPr lang="en-US"/>
          </a:p>
        </p:txBody>
      </p:sp>
    </p:spTree>
    <p:extLst>
      <p:ext uri="{BB962C8B-B14F-4D97-AF65-F5344CB8AC3E}">
        <p14:creationId xmlns:p14="http://schemas.microsoft.com/office/powerpoint/2010/main" val="386745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15</a:t>
            </a:fld>
            <a:endParaRPr lang="en-US"/>
          </a:p>
        </p:txBody>
      </p:sp>
    </p:spTree>
    <p:extLst>
      <p:ext uri="{BB962C8B-B14F-4D97-AF65-F5344CB8AC3E}">
        <p14:creationId xmlns:p14="http://schemas.microsoft.com/office/powerpoint/2010/main" val="47444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16</a:t>
            </a:fld>
            <a:endParaRPr lang="en-US"/>
          </a:p>
        </p:txBody>
      </p:sp>
    </p:spTree>
    <p:extLst>
      <p:ext uri="{BB962C8B-B14F-4D97-AF65-F5344CB8AC3E}">
        <p14:creationId xmlns:p14="http://schemas.microsoft.com/office/powerpoint/2010/main" val="413478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19</a:t>
            </a:fld>
            <a:endParaRPr lang="en-US"/>
          </a:p>
        </p:txBody>
      </p:sp>
    </p:spTree>
    <p:extLst>
      <p:ext uri="{BB962C8B-B14F-4D97-AF65-F5344CB8AC3E}">
        <p14:creationId xmlns:p14="http://schemas.microsoft.com/office/powerpoint/2010/main" val="2620891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20</a:t>
            </a:fld>
            <a:endParaRPr lang="en-US"/>
          </a:p>
        </p:txBody>
      </p:sp>
    </p:spTree>
    <p:extLst>
      <p:ext uri="{BB962C8B-B14F-4D97-AF65-F5344CB8AC3E}">
        <p14:creationId xmlns:p14="http://schemas.microsoft.com/office/powerpoint/2010/main" val="1935653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21</a:t>
            </a:fld>
            <a:endParaRPr lang="en-US"/>
          </a:p>
        </p:txBody>
      </p:sp>
    </p:spTree>
    <p:extLst>
      <p:ext uri="{BB962C8B-B14F-4D97-AF65-F5344CB8AC3E}">
        <p14:creationId xmlns:p14="http://schemas.microsoft.com/office/powerpoint/2010/main" val="657291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22</a:t>
            </a:fld>
            <a:endParaRPr lang="en-US"/>
          </a:p>
        </p:txBody>
      </p:sp>
    </p:spTree>
    <p:extLst>
      <p:ext uri="{BB962C8B-B14F-4D97-AF65-F5344CB8AC3E}">
        <p14:creationId xmlns:p14="http://schemas.microsoft.com/office/powerpoint/2010/main" val="699925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23</a:t>
            </a:fld>
            <a:endParaRPr lang="en-US"/>
          </a:p>
        </p:txBody>
      </p:sp>
    </p:spTree>
    <p:extLst>
      <p:ext uri="{BB962C8B-B14F-4D97-AF65-F5344CB8AC3E}">
        <p14:creationId xmlns:p14="http://schemas.microsoft.com/office/powerpoint/2010/main" val="77305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24</a:t>
            </a:fld>
            <a:endParaRPr lang="en-US"/>
          </a:p>
        </p:txBody>
      </p:sp>
    </p:spTree>
    <p:extLst>
      <p:ext uri="{BB962C8B-B14F-4D97-AF65-F5344CB8AC3E}">
        <p14:creationId xmlns:p14="http://schemas.microsoft.com/office/powerpoint/2010/main" val="247498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a:t>
            </a:fld>
            <a:endParaRPr lang="en-US"/>
          </a:p>
        </p:txBody>
      </p:sp>
    </p:spTree>
    <p:extLst>
      <p:ext uri="{BB962C8B-B14F-4D97-AF65-F5344CB8AC3E}">
        <p14:creationId xmlns:p14="http://schemas.microsoft.com/office/powerpoint/2010/main" val="356187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25</a:t>
            </a:fld>
            <a:endParaRPr lang="en-US"/>
          </a:p>
        </p:txBody>
      </p:sp>
    </p:spTree>
    <p:extLst>
      <p:ext uri="{BB962C8B-B14F-4D97-AF65-F5344CB8AC3E}">
        <p14:creationId xmlns:p14="http://schemas.microsoft.com/office/powerpoint/2010/main" val="308649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26</a:t>
            </a:fld>
            <a:endParaRPr lang="en-US"/>
          </a:p>
        </p:txBody>
      </p:sp>
    </p:spTree>
    <p:extLst>
      <p:ext uri="{BB962C8B-B14F-4D97-AF65-F5344CB8AC3E}">
        <p14:creationId xmlns:p14="http://schemas.microsoft.com/office/powerpoint/2010/main" val="4129032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27</a:t>
            </a:fld>
            <a:endParaRPr lang="en-US"/>
          </a:p>
        </p:txBody>
      </p:sp>
    </p:spTree>
    <p:extLst>
      <p:ext uri="{BB962C8B-B14F-4D97-AF65-F5344CB8AC3E}">
        <p14:creationId xmlns:p14="http://schemas.microsoft.com/office/powerpoint/2010/main" val="3324482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28</a:t>
            </a:fld>
            <a:endParaRPr lang="en-US"/>
          </a:p>
        </p:txBody>
      </p:sp>
    </p:spTree>
    <p:extLst>
      <p:ext uri="{BB962C8B-B14F-4D97-AF65-F5344CB8AC3E}">
        <p14:creationId xmlns:p14="http://schemas.microsoft.com/office/powerpoint/2010/main" val="2803343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29</a:t>
            </a:fld>
            <a:endParaRPr lang="en-US"/>
          </a:p>
        </p:txBody>
      </p:sp>
    </p:spTree>
    <p:extLst>
      <p:ext uri="{BB962C8B-B14F-4D97-AF65-F5344CB8AC3E}">
        <p14:creationId xmlns:p14="http://schemas.microsoft.com/office/powerpoint/2010/main" val="2002629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30</a:t>
            </a:fld>
            <a:endParaRPr lang="en-US"/>
          </a:p>
        </p:txBody>
      </p:sp>
    </p:spTree>
    <p:extLst>
      <p:ext uri="{BB962C8B-B14F-4D97-AF65-F5344CB8AC3E}">
        <p14:creationId xmlns:p14="http://schemas.microsoft.com/office/powerpoint/2010/main" val="246992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31</a:t>
            </a:fld>
            <a:endParaRPr lang="en-US"/>
          </a:p>
        </p:txBody>
      </p:sp>
    </p:spTree>
    <p:extLst>
      <p:ext uri="{BB962C8B-B14F-4D97-AF65-F5344CB8AC3E}">
        <p14:creationId xmlns:p14="http://schemas.microsoft.com/office/powerpoint/2010/main" val="2832853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32</a:t>
            </a:fld>
            <a:endParaRPr lang="en-US"/>
          </a:p>
        </p:txBody>
      </p:sp>
    </p:spTree>
    <p:extLst>
      <p:ext uri="{BB962C8B-B14F-4D97-AF65-F5344CB8AC3E}">
        <p14:creationId xmlns:p14="http://schemas.microsoft.com/office/powerpoint/2010/main" val="181098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33</a:t>
            </a:fld>
            <a:endParaRPr lang="en-US"/>
          </a:p>
        </p:txBody>
      </p:sp>
    </p:spTree>
    <p:extLst>
      <p:ext uri="{BB962C8B-B14F-4D97-AF65-F5344CB8AC3E}">
        <p14:creationId xmlns:p14="http://schemas.microsoft.com/office/powerpoint/2010/main" val="1145901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34</a:t>
            </a:fld>
            <a:endParaRPr lang="en-US"/>
          </a:p>
        </p:txBody>
      </p:sp>
    </p:spTree>
    <p:extLst>
      <p:ext uri="{BB962C8B-B14F-4D97-AF65-F5344CB8AC3E}">
        <p14:creationId xmlns:p14="http://schemas.microsoft.com/office/powerpoint/2010/main" val="145985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a:t>
            </a:fld>
            <a:endParaRPr lang="en-US"/>
          </a:p>
        </p:txBody>
      </p:sp>
    </p:spTree>
    <p:extLst>
      <p:ext uri="{BB962C8B-B14F-4D97-AF65-F5344CB8AC3E}">
        <p14:creationId xmlns:p14="http://schemas.microsoft.com/office/powerpoint/2010/main" val="2088316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35</a:t>
            </a:fld>
            <a:endParaRPr lang="en-US"/>
          </a:p>
        </p:txBody>
      </p:sp>
    </p:spTree>
    <p:extLst>
      <p:ext uri="{BB962C8B-B14F-4D97-AF65-F5344CB8AC3E}">
        <p14:creationId xmlns:p14="http://schemas.microsoft.com/office/powerpoint/2010/main" val="225253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6</a:t>
            </a:fld>
            <a:endParaRPr lang="en-US"/>
          </a:p>
        </p:txBody>
      </p:sp>
    </p:spTree>
    <p:extLst>
      <p:ext uri="{BB962C8B-B14F-4D97-AF65-F5344CB8AC3E}">
        <p14:creationId xmlns:p14="http://schemas.microsoft.com/office/powerpoint/2010/main" val="266890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7</a:t>
            </a:fld>
            <a:endParaRPr lang="en-US"/>
          </a:p>
        </p:txBody>
      </p:sp>
    </p:spTree>
    <p:extLst>
      <p:ext uri="{BB962C8B-B14F-4D97-AF65-F5344CB8AC3E}">
        <p14:creationId xmlns:p14="http://schemas.microsoft.com/office/powerpoint/2010/main" val="428458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8</a:t>
            </a:fld>
            <a:endParaRPr lang="en-US"/>
          </a:p>
        </p:txBody>
      </p:sp>
    </p:spTree>
    <p:extLst>
      <p:ext uri="{BB962C8B-B14F-4D97-AF65-F5344CB8AC3E}">
        <p14:creationId xmlns:p14="http://schemas.microsoft.com/office/powerpoint/2010/main" val="313277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9</a:t>
            </a:fld>
            <a:endParaRPr lang="en-US"/>
          </a:p>
        </p:txBody>
      </p:sp>
    </p:spTree>
    <p:extLst>
      <p:ext uri="{BB962C8B-B14F-4D97-AF65-F5344CB8AC3E}">
        <p14:creationId xmlns:p14="http://schemas.microsoft.com/office/powerpoint/2010/main" val="824334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10</a:t>
            </a:fld>
            <a:endParaRPr lang="en-US"/>
          </a:p>
        </p:txBody>
      </p:sp>
    </p:spTree>
    <p:extLst>
      <p:ext uri="{BB962C8B-B14F-4D97-AF65-F5344CB8AC3E}">
        <p14:creationId xmlns:p14="http://schemas.microsoft.com/office/powerpoint/2010/main" val="3833136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11</a:t>
            </a:fld>
            <a:endParaRPr lang="en-US"/>
          </a:p>
        </p:txBody>
      </p:sp>
    </p:spTree>
    <p:extLst>
      <p:ext uri="{BB962C8B-B14F-4D97-AF65-F5344CB8AC3E}">
        <p14:creationId xmlns:p14="http://schemas.microsoft.com/office/powerpoint/2010/main" val="9199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1494" y="1413000"/>
            <a:ext cx="8101013" cy="4527000"/>
          </a:xfrm>
          <a:prstGeom prst="rect">
            <a:avLst/>
          </a:prstGeom>
        </p:spPr>
        <p:txBody>
          <a:bodyPr lIns="0" tIns="0" rIns="0" bIns="0"/>
          <a:lstStyle>
            <a:lvl1pPr>
              <a:lnSpc>
                <a:spcPts val="2100"/>
              </a:lnSpc>
              <a:spcBef>
                <a:spcPts val="900"/>
              </a:spcBef>
              <a:defRPr sz="1650" baseline="0"/>
            </a:lvl1pPr>
            <a:lvl2pPr>
              <a:lnSpc>
                <a:spcPts val="2100"/>
              </a:lnSpc>
              <a:spcBef>
                <a:spcPts val="900"/>
              </a:spcBef>
              <a:defRPr sz="1650" baseline="0"/>
            </a:lvl2pPr>
            <a:lvl3pPr>
              <a:lnSpc>
                <a:spcPts val="2100"/>
              </a:lnSpc>
              <a:spcBef>
                <a:spcPts val="900"/>
              </a:spcBef>
              <a:defRPr sz="1650" baseline="0"/>
            </a:lvl3pPr>
            <a:lvl4pPr>
              <a:lnSpc>
                <a:spcPts val="2100"/>
              </a:lnSpc>
              <a:spcBef>
                <a:spcPts val="900"/>
              </a:spcBef>
              <a:defRPr sz="1650" baseline="0"/>
            </a:lvl4pPr>
            <a:lvl5pPr>
              <a:lnSpc>
                <a:spcPts val="2100"/>
              </a:lnSpc>
              <a:spcBef>
                <a:spcPts val="900"/>
              </a:spcBef>
              <a:defRPr sz="1650" baseline="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unntekst 3"/>
          <p:cNvSpPr>
            <a:spLocks noGrp="1"/>
          </p:cNvSpPr>
          <p:nvPr>
            <p:ph type="ftr" sz="quarter" idx="10"/>
          </p:nvPr>
        </p:nvSpPr>
        <p:spPr/>
        <p:txBody>
          <a:bodyPr/>
          <a:lstStyle/>
          <a:p>
            <a:r>
              <a:rPr lang="en-US"/>
              <a:t>Norwegian University of Life Sciences</a:t>
            </a:r>
            <a:endParaRPr lang="nb-NO"/>
          </a:p>
        </p:txBody>
      </p:sp>
      <p:sp>
        <p:nvSpPr>
          <p:cNvPr id="5" name="Plassholder for lysbildenummer 4"/>
          <p:cNvSpPr>
            <a:spLocks noGrp="1"/>
          </p:cNvSpPr>
          <p:nvPr>
            <p:ph type="sldNum" sz="quarter" idx="11"/>
          </p:nvPr>
        </p:nvSpPr>
        <p:spPr/>
        <p:txBody>
          <a:bodyPr/>
          <a:lstStyle/>
          <a:p>
            <a:fld id="{0A3ED7E7-E538-48B7-BF27-18C497C3E180}" type="slidenum">
              <a:rPr lang="nb-NO" smtClean="0"/>
              <a:pPr/>
              <a:t>‹#›</a:t>
            </a:fld>
            <a:endParaRPr lang="nb-NO"/>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1864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tiff"/><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tiff"/><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5.tiff"/><Relationship Id="rId10" Type="http://schemas.openxmlformats.org/officeDocument/2006/relationships/image" Target="../media/image33.png"/><Relationship Id="rId4" Type="http://schemas.openxmlformats.org/officeDocument/2006/relationships/image" Target="../media/image4.tiff"/><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tiff"/><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tiff"/><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5.tiff"/><Relationship Id="rId10" Type="http://schemas.openxmlformats.org/officeDocument/2006/relationships/image" Target="../media/image41.png"/><Relationship Id="rId4" Type="http://schemas.openxmlformats.org/officeDocument/2006/relationships/image" Target="../media/image4.tiff"/><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tiff"/><Relationship Id="rId4" Type="http://schemas.openxmlformats.org/officeDocument/2006/relationships/image" Target="../media/image4.tiff"/></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tiff"/><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tiff"/><Relationship Id="rId4" Type="http://schemas.openxmlformats.org/officeDocument/2006/relationships/image" Target="../media/image4.tiff"/></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tiff"/><Relationship Id="rId4" Type="http://schemas.openxmlformats.org/officeDocument/2006/relationships/image" Target="../media/image4.tiff"/></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tiff"/><Relationship Id="rId4" Type="http://schemas.openxmlformats.org/officeDocument/2006/relationships/image" Target="../media/image4.tiff"/></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tiff"/><Relationship Id="rId7" Type="http://schemas.openxmlformats.org/officeDocument/2006/relationships/diagramLayout" Target="../diagrams/layout2.xml"/><Relationship Id="rId12"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53.jpeg"/><Relationship Id="rId5" Type="http://schemas.openxmlformats.org/officeDocument/2006/relationships/image" Target="../media/image5.tiff"/><Relationship Id="rId10" Type="http://schemas.microsoft.com/office/2007/relationships/diagramDrawing" Target="../diagrams/drawing2.xml"/><Relationship Id="rId4" Type="http://schemas.openxmlformats.org/officeDocument/2006/relationships/image" Target="../media/image4.tiff"/><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tiff"/><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tiff"/><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tiff"/><Relationship Id="rId4" Type="http://schemas.openxmlformats.org/officeDocument/2006/relationships/image" Target="../media/image4.tiff"/></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tiff"/><Relationship Id="rId4" Type="http://schemas.openxmlformats.org/officeDocument/2006/relationships/image" Target="../media/image4.tiff"/></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tiff"/><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5.tiff"/><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5.jpeg"/><Relationship Id="rId7"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tiff"/><Relationship Id="rId4" Type="http://schemas.openxmlformats.org/officeDocument/2006/relationships/image" Target="../media/image4.tiff"/></Relationships>
</file>

<file path=ppt/slides/_rels/slide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5.tiff"/><Relationship Id="rId4" Type="http://schemas.openxmlformats.org/officeDocument/2006/relationships/image" Target="../media/image4.tiff"/></Relationships>
</file>

<file path=ppt/slides/_rels/slide32.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5.tiff"/><Relationship Id="rId4" Type="http://schemas.openxmlformats.org/officeDocument/2006/relationships/image" Target="../media/image4.tiff"/></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tiff"/><Relationship Id="rId4" Type="http://schemas.openxmlformats.org/officeDocument/2006/relationships/image" Target="../media/image4.tiff"/></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tiff"/><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5.tiff"/><Relationship Id="rId4" Type="http://schemas.openxmlformats.org/officeDocument/2006/relationships/image" Target="../media/image4.tiff"/></Relationships>
</file>

<file path=ppt/slides/_rels/slide35.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5.tiff"/><Relationship Id="rId4" Type="http://schemas.openxmlformats.org/officeDocument/2006/relationships/image" Target="../media/image4.tiff"/></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tiff"/><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tiff"/><Relationship Id="rId7" Type="http://schemas.openxmlformats.org/officeDocument/2006/relationships/hyperlink" Target="https://www.ccnorway.no/iwasvalbar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ccnorway.no/iwa2015/" TargetMode="External"/><Relationship Id="rId11" Type="http://schemas.openxmlformats.org/officeDocument/2006/relationships/image" Target="../media/image23.png"/><Relationship Id="rId5" Type="http://schemas.openxmlformats.org/officeDocument/2006/relationships/image" Target="../media/image5.tiff"/><Relationship Id="rId10" Type="http://schemas.openxmlformats.org/officeDocument/2006/relationships/hyperlink" Target="https://www.natoarw-cyberwater.net/" TargetMode="External"/><Relationship Id="rId4" Type="http://schemas.openxmlformats.org/officeDocument/2006/relationships/image" Target="../media/image4.tiff"/><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10" Type="http://schemas.openxmlformats.org/officeDocument/2006/relationships/image" Target="../media/image28.jpeg"/><Relationship Id="rId4" Type="http://schemas.openxmlformats.org/officeDocument/2006/relationships/image" Target="../media/image3.tiff"/><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835" y="2783"/>
            <a:ext cx="8720329" cy="6693409"/>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p>
        </p:txBody>
      </p:sp>
      <p:sp>
        <p:nvSpPr>
          <p:cNvPr id="7" name="Subtitle 2"/>
          <p:cNvSpPr>
            <a:spLocks noGrp="1"/>
          </p:cNvSpPr>
          <p:nvPr>
            <p:ph type="subTitle" idx="1"/>
          </p:nvPr>
        </p:nvSpPr>
        <p:spPr>
          <a:xfrm>
            <a:off x="1237129" y="2557747"/>
            <a:ext cx="6400800" cy="652462"/>
          </a:xfrm>
        </p:spPr>
        <p:txBody>
          <a:bodyPr/>
          <a:lstStyle/>
          <a:p>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Norwegian University of Life Sciences</a:t>
            </a:r>
          </a:p>
        </p:txBody>
      </p:sp>
      <p:sp>
        <p:nvSpPr>
          <p:cNvPr id="8" name="Title 1"/>
          <p:cNvSpPr txBox="1">
            <a:spLocks/>
          </p:cNvSpPr>
          <p:nvPr/>
        </p:nvSpPr>
        <p:spPr>
          <a:xfrm>
            <a:off x="551329" y="3356490"/>
            <a:ext cx="7772400" cy="4691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1800" b="1" dirty="0">
                <a:solidFill>
                  <a:schemeClr val="accent1">
                    <a:lumMod val="75000"/>
                  </a:schemeClr>
                </a:solidFill>
                <a:latin typeface="Calibri Light" pitchFamily="34" charset="0"/>
                <a:cs typeface="Calibri Light" pitchFamily="34" charset="0"/>
              </a:rPr>
              <a:t>Zakhar Maletskyi &amp; Elisabeth Hoff</a:t>
            </a:r>
            <a:endParaRPr lang="sr-Latn-BA" sz="1800" b="1"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b-NO" sz="1800" dirty="0">
                <a:solidFill>
                  <a:schemeClr val="accent1">
                    <a:lumMod val="75000"/>
                  </a:schemeClr>
                </a:solidFill>
                <a:latin typeface="Calibri Light" pitchFamily="34" charset="0"/>
                <a:cs typeface="Calibri Light" pitchFamily="34" charset="0"/>
              </a:rPr>
              <a:t>Kick-</a:t>
            </a:r>
            <a:r>
              <a:rPr lang="nb-NO" sz="1800" dirty="0" err="1">
                <a:solidFill>
                  <a:schemeClr val="accent1">
                    <a:lumMod val="75000"/>
                  </a:schemeClr>
                </a:solidFill>
                <a:latin typeface="Calibri Light" pitchFamily="34" charset="0"/>
                <a:cs typeface="Calibri Light" pitchFamily="34" charset="0"/>
              </a:rPr>
              <a:t>off</a:t>
            </a:r>
            <a:r>
              <a:rPr lang="nb-NO" sz="1800" dirty="0">
                <a:solidFill>
                  <a:schemeClr val="accent1">
                    <a:lumMod val="75000"/>
                  </a:schemeClr>
                </a:solidFill>
                <a:latin typeface="Calibri Light" pitchFamily="34" charset="0"/>
                <a:cs typeface="Calibri Light" pitchFamily="34" charset="0"/>
              </a:rPr>
              <a:t> meeting, Ni</a:t>
            </a:r>
            <a:r>
              <a:rPr lang="en-US" sz="1700" dirty="0">
                <a:solidFill>
                  <a:schemeClr val="accent1">
                    <a:lumMod val="75000"/>
                  </a:schemeClr>
                </a:solidFill>
                <a:latin typeface="Calibri Light" panose="020F0302020204030204" pitchFamily="34" charset="0"/>
                <a:cs typeface="Calibri Light" panose="020F0302020204030204" pitchFamily="34" charset="0"/>
              </a:rPr>
              <a:t>š</a:t>
            </a:r>
            <a:r>
              <a:rPr lang="nb-NO" sz="1800" dirty="0">
                <a:solidFill>
                  <a:schemeClr val="accent1">
                    <a:lumMod val="75000"/>
                  </a:schemeClr>
                </a:solidFill>
                <a:latin typeface="Calibri Light" pitchFamily="34" charset="0"/>
                <a:cs typeface="Calibri Light" pitchFamily="34" charset="0"/>
              </a:rPr>
              <a:t> </a:t>
            </a:r>
            <a:r>
              <a:rPr lang="sr-Latn-BA" sz="1800" dirty="0">
                <a:solidFill>
                  <a:schemeClr val="accent1">
                    <a:lumMod val="75000"/>
                  </a:schemeClr>
                </a:solidFill>
                <a:latin typeface="Calibri Light" pitchFamily="34" charset="0"/>
                <a:cs typeface="Calibri Light" pitchFamily="34" charset="0"/>
              </a:rPr>
              <a:t>/</a:t>
            </a:r>
            <a:r>
              <a:rPr lang="nb-NO" sz="1800" dirty="0">
                <a:solidFill>
                  <a:schemeClr val="accent1">
                    <a:lumMod val="75000"/>
                  </a:schemeClr>
                </a:solidFill>
                <a:latin typeface="Calibri Light" pitchFamily="34" charset="0"/>
                <a:cs typeface="Calibri Light" pitchFamily="34" charset="0"/>
              </a:rPr>
              <a:t> 21 </a:t>
            </a:r>
            <a:r>
              <a:rPr lang="nb-NO" sz="1800" dirty="0" err="1">
                <a:solidFill>
                  <a:schemeClr val="accent1">
                    <a:lumMod val="75000"/>
                  </a:schemeClr>
                </a:solidFill>
                <a:latin typeface="Calibri Light" pitchFamily="34" charset="0"/>
                <a:cs typeface="Calibri Light" pitchFamily="34" charset="0"/>
              </a:rPr>
              <a:t>December</a:t>
            </a:r>
            <a:r>
              <a:rPr lang="nb-NO" sz="1800" dirty="0">
                <a:solidFill>
                  <a:schemeClr val="accent1">
                    <a:lumMod val="75000"/>
                  </a:schemeClr>
                </a:solidFill>
                <a:latin typeface="Calibri Light" pitchFamily="34" charset="0"/>
                <a:cs typeface="Calibri Light" pitchFamily="34" charset="0"/>
              </a:rPr>
              <a:t> 2018</a:t>
            </a:r>
            <a:endParaRPr lang="bs-Latn-BA" sz="1800" dirty="0">
              <a:solidFill>
                <a:schemeClr val="accent1">
                  <a:lumMod val="75000"/>
                </a:schemeClr>
              </a:solidFill>
              <a:latin typeface="Calibri Light" pitchFamily="34" charset="0"/>
              <a:cs typeface="Calibri Light" pitchFamily="34" charset="0"/>
            </a:endParaRPr>
          </a:p>
        </p:txBody>
      </p:sp>
      <p:pic>
        <p:nvPicPr>
          <p:cNvPr id="2" name="Picture 1">
            <a:extLst>
              <a:ext uri="{FF2B5EF4-FFF2-40B4-BE49-F238E27FC236}">
                <a16:creationId xmlns:a16="http://schemas.microsoft.com/office/drawing/2014/main" id="{29761C7B-3E32-47F9-AC17-0E6BB50651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97734" y="1438078"/>
            <a:ext cx="1348532" cy="12409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20" name="Tittel 7"/>
          <p:cNvSpPr txBox="1">
            <a:spLocks/>
          </p:cNvSpPr>
          <p:nvPr/>
        </p:nvSpPr>
        <p:spPr>
          <a:xfrm>
            <a:off x="-108520" y="1772816"/>
            <a:ext cx="9252520" cy="30777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Education, research potential and practices</a:t>
            </a:r>
          </a:p>
          <a:p>
            <a:endParaRPr lang="en-US" sz="3600" b="1" dirty="0">
              <a:solidFill>
                <a:srgbClr val="009D7F"/>
              </a:solidFill>
            </a:endParaRPr>
          </a:p>
          <a:p>
            <a:r>
              <a:rPr lang="en-US" sz="3600" b="1" dirty="0">
                <a:solidFill>
                  <a:srgbClr val="009D7F"/>
                </a:solidFill>
              </a:rPr>
              <a:t>Experience from</a:t>
            </a:r>
            <a:endParaRPr lang="nb-NO" sz="2400" b="1" dirty="0">
              <a:solidFill>
                <a:srgbClr val="009D7F"/>
              </a:solidFill>
            </a:endParaRPr>
          </a:p>
        </p:txBody>
      </p:sp>
      <p:pic>
        <p:nvPicPr>
          <p:cNvPr id="9" name="Picture 8">
            <a:extLst>
              <a:ext uri="{FF2B5EF4-FFF2-40B4-BE49-F238E27FC236}">
                <a16:creationId xmlns:a16="http://schemas.microsoft.com/office/drawing/2014/main" id="{A68A1161-ED33-4283-AD23-F3E08CA58A91}"/>
              </a:ext>
            </a:extLst>
          </p:cNvPr>
          <p:cNvPicPr>
            <a:picLocks noChangeAspect="1"/>
          </p:cNvPicPr>
          <p:nvPr/>
        </p:nvPicPr>
        <p:blipFill>
          <a:blip r:embed="rId6"/>
          <a:stretch>
            <a:fillRect/>
          </a:stretch>
        </p:blipFill>
        <p:spPr>
          <a:xfrm>
            <a:off x="3425176" y="4158493"/>
            <a:ext cx="2293648" cy="1255186"/>
          </a:xfrm>
          <a:prstGeom prst="rect">
            <a:avLst/>
          </a:prstGeom>
        </p:spPr>
      </p:pic>
    </p:spTree>
    <p:extLst>
      <p:ext uri="{BB962C8B-B14F-4D97-AF65-F5344CB8AC3E}">
        <p14:creationId xmlns:p14="http://schemas.microsoft.com/office/powerpoint/2010/main" val="113713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3">
            <a:extLst>
              <a:ext uri="{FF2B5EF4-FFF2-40B4-BE49-F238E27FC236}">
                <a16:creationId xmlns:a16="http://schemas.microsoft.com/office/drawing/2014/main" id="{79C6E1E0-9208-4B71-904C-2A77186B798B}"/>
              </a:ext>
            </a:extLst>
          </p:cNvPr>
          <p:cNvSpPr>
            <a:spLocks noGrp="1"/>
          </p:cNvSpPr>
          <p:nvPr>
            <p:ph type="title"/>
          </p:nvPr>
        </p:nvSpPr>
        <p:spPr>
          <a:xfrm>
            <a:off x="1524000" y="115444"/>
            <a:ext cx="6933911" cy="728404"/>
          </a:xfrm>
        </p:spPr>
        <p:txBody>
          <a:bodyPr>
            <a:noAutofit/>
          </a:bodyPr>
          <a:lstStyle/>
          <a:p>
            <a:r>
              <a:rPr lang="en-US" sz="3200" dirty="0"/>
              <a:t>Teaching</a:t>
            </a:r>
            <a:endParaRPr lang="en-GB" sz="3200" dirty="0"/>
          </a:p>
        </p:txBody>
      </p:sp>
      <p:pic>
        <p:nvPicPr>
          <p:cNvPr id="3" name="Picture 2">
            <a:extLst>
              <a:ext uri="{FF2B5EF4-FFF2-40B4-BE49-F238E27FC236}">
                <a16:creationId xmlns:a16="http://schemas.microsoft.com/office/drawing/2014/main" id="{4A7C38C7-BE6D-4C72-B172-415B2EA88F98}"/>
              </a:ext>
            </a:extLst>
          </p:cNvPr>
          <p:cNvPicPr>
            <a:picLocks noChangeAspect="1"/>
          </p:cNvPicPr>
          <p:nvPr/>
        </p:nvPicPr>
        <p:blipFill>
          <a:blip r:embed="rId6"/>
          <a:stretch>
            <a:fillRect/>
          </a:stretch>
        </p:blipFill>
        <p:spPr>
          <a:xfrm>
            <a:off x="0" y="1165152"/>
            <a:ext cx="9144000" cy="825271"/>
          </a:xfrm>
          <a:prstGeom prst="rect">
            <a:avLst/>
          </a:prstGeom>
        </p:spPr>
      </p:pic>
      <p:pic>
        <p:nvPicPr>
          <p:cNvPr id="5" name="Picture 4">
            <a:extLst>
              <a:ext uri="{FF2B5EF4-FFF2-40B4-BE49-F238E27FC236}">
                <a16:creationId xmlns:a16="http://schemas.microsoft.com/office/drawing/2014/main" id="{6FD75F27-6C91-4122-82A5-7686930ACE57}"/>
              </a:ext>
            </a:extLst>
          </p:cNvPr>
          <p:cNvPicPr>
            <a:picLocks noChangeAspect="1"/>
          </p:cNvPicPr>
          <p:nvPr/>
        </p:nvPicPr>
        <p:blipFill>
          <a:blip r:embed="rId7"/>
          <a:stretch>
            <a:fillRect/>
          </a:stretch>
        </p:blipFill>
        <p:spPr>
          <a:xfrm>
            <a:off x="4864" y="1913646"/>
            <a:ext cx="9144000" cy="660217"/>
          </a:xfrm>
          <a:prstGeom prst="rect">
            <a:avLst/>
          </a:prstGeom>
        </p:spPr>
      </p:pic>
      <p:pic>
        <p:nvPicPr>
          <p:cNvPr id="15" name="Picture 14">
            <a:extLst>
              <a:ext uri="{FF2B5EF4-FFF2-40B4-BE49-F238E27FC236}">
                <a16:creationId xmlns:a16="http://schemas.microsoft.com/office/drawing/2014/main" id="{E1B394EA-6811-47AB-AEC0-7B15C468694B}"/>
              </a:ext>
            </a:extLst>
          </p:cNvPr>
          <p:cNvPicPr>
            <a:picLocks noChangeAspect="1"/>
          </p:cNvPicPr>
          <p:nvPr/>
        </p:nvPicPr>
        <p:blipFill>
          <a:blip r:embed="rId8"/>
          <a:stretch>
            <a:fillRect/>
          </a:stretch>
        </p:blipFill>
        <p:spPr>
          <a:xfrm>
            <a:off x="-1367" y="2770852"/>
            <a:ext cx="9144000" cy="779271"/>
          </a:xfrm>
          <a:prstGeom prst="rect">
            <a:avLst/>
          </a:prstGeom>
        </p:spPr>
      </p:pic>
      <p:pic>
        <p:nvPicPr>
          <p:cNvPr id="16" name="Picture 15">
            <a:extLst>
              <a:ext uri="{FF2B5EF4-FFF2-40B4-BE49-F238E27FC236}">
                <a16:creationId xmlns:a16="http://schemas.microsoft.com/office/drawing/2014/main" id="{AFD060EA-C809-4E61-BEC3-56EB362FD1FF}"/>
              </a:ext>
            </a:extLst>
          </p:cNvPr>
          <p:cNvPicPr>
            <a:picLocks noChangeAspect="1"/>
          </p:cNvPicPr>
          <p:nvPr/>
        </p:nvPicPr>
        <p:blipFill>
          <a:blip r:embed="rId9"/>
          <a:stretch>
            <a:fillRect/>
          </a:stretch>
        </p:blipFill>
        <p:spPr>
          <a:xfrm>
            <a:off x="-1367" y="3564822"/>
            <a:ext cx="9144000" cy="579783"/>
          </a:xfrm>
          <a:prstGeom prst="rect">
            <a:avLst/>
          </a:prstGeom>
        </p:spPr>
      </p:pic>
      <p:pic>
        <p:nvPicPr>
          <p:cNvPr id="17" name="Picture 16">
            <a:extLst>
              <a:ext uri="{FF2B5EF4-FFF2-40B4-BE49-F238E27FC236}">
                <a16:creationId xmlns:a16="http://schemas.microsoft.com/office/drawing/2014/main" id="{40905323-61CB-4474-A9FA-C1CCF652B44A}"/>
              </a:ext>
            </a:extLst>
          </p:cNvPr>
          <p:cNvPicPr>
            <a:picLocks noChangeAspect="1"/>
          </p:cNvPicPr>
          <p:nvPr/>
        </p:nvPicPr>
        <p:blipFill>
          <a:blip r:embed="rId10"/>
          <a:stretch>
            <a:fillRect/>
          </a:stretch>
        </p:blipFill>
        <p:spPr>
          <a:xfrm>
            <a:off x="0" y="4500867"/>
            <a:ext cx="9144000" cy="618953"/>
          </a:xfrm>
          <a:prstGeom prst="rect">
            <a:avLst/>
          </a:prstGeom>
        </p:spPr>
      </p:pic>
      <p:pic>
        <p:nvPicPr>
          <p:cNvPr id="18" name="Picture 17">
            <a:extLst>
              <a:ext uri="{FF2B5EF4-FFF2-40B4-BE49-F238E27FC236}">
                <a16:creationId xmlns:a16="http://schemas.microsoft.com/office/drawing/2014/main" id="{1B6C2120-6041-4619-931F-D5A4401265DD}"/>
              </a:ext>
            </a:extLst>
          </p:cNvPr>
          <p:cNvPicPr>
            <a:picLocks noChangeAspect="1"/>
          </p:cNvPicPr>
          <p:nvPr/>
        </p:nvPicPr>
        <p:blipFill>
          <a:blip r:embed="rId11"/>
          <a:stretch>
            <a:fillRect/>
          </a:stretch>
        </p:blipFill>
        <p:spPr>
          <a:xfrm>
            <a:off x="0" y="5164771"/>
            <a:ext cx="9144000" cy="829012"/>
          </a:xfrm>
          <a:prstGeom prst="rect">
            <a:avLst/>
          </a:prstGeom>
        </p:spPr>
      </p:pic>
    </p:spTree>
    <p:extLst>
      <p:ext uri="{BB962C8B-B14F-4D97-AF65-F5344CB8AC3E}">
        <p14:creationId xmlns:p14="http://schemas.microsoft.com/office/powerpoint/2010/main" val="81108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3">
            <a:extLst>
              <a:ext uri="{FF2B5EF4-FFF2-40B4-BE49-F238E27FC236}">
                <a16:creationId xmlns:a16="http://schemas.microsoft.com/office/drawing/2014/main" id="{79C6E1E0-9208-4B71-904C-2A77186B798B}"/>
              </a:ext>
            </a:extLst>
          </p:cNvPr>
          <p:cNvSpPr>
            <a:spLocks noGrp="1"/>
          </p:cNvSpPr>
          <p:nvPr>
            <p:ph type="title"/>
          </p:nvPr>
        </p:nvSpPr>
        <p:spPr>
          <a:xfrm>
            <a:off x="1524000" y="115444"/>
            <a:ext cx="6933911" cy="728404"/>
          </a:xfrm>
        </p:spPr>
        <p:txBody>
          <a:bodyPr>
            <a:noAutofit/>
          </a:bodyPr>
          <a:lstStyle/>
          <a:p>
            <a:r>
              <a:rPr lang="en-US" sz="3200" dirty="0"/>
              <a:t>Research</a:t>
            </a:r>
            <a:endParaRPr lang="en-GB" sz="3200" dirty="0"/>
          </a:p>
        </p:txBody>
      </p:sp>
      <p:pic>
        <p:nvPicPr>
          <p:cNvPr id="2" name="Picture 1">
            <a:extLst>
              <a:ext uri="{FF2B5EF4-FFF2-40B4-BE49-F238E27FC236}">
                <a16:creationId xmlns:a16="http://schemas.microsoft.com/office/drawing/2014/main" id="{06903E5D-49BA-48E2-AE9A-FDB696A48C06}"/>
              </a:ext>
            </a:extLst>
          </p:cNvPr>
          <p:cNvPicPr>
            <a:picLocks noChangeAspect="1"/>
          </p:cNvPicPr>
          <p:nvPr/>
        </p:nvPicPr>
        <p:blipFill>
          <a:blip r:embed="rId6"/>
          <a:stretch>
            <a:fillRect/>
          </a:stretch>
        </p:blipFill>
        <p:spPr>
          <a:xfrm>
            <a:off x="519293" y="854722"/>
            <a:ext cx="6743700" cy="5200650"/>
          </a:xfrm>
          <a:prstGeom prst="rect">
            <a:avLst/>
          </a:prstGeom>
        </p:spPr>
      </p:pic>
      <p:pic>
        <p:nvPicPr>
          <p:cNvPr id="3" name="Picture 2">
            <a:extLst>
              <a:ext uri="{FF2B5EF4-FFF2-40B4-BE49-F238E27FC236}">
                <a16:creationId xmlns:a16="http://schemas.microsoft.com/office/drawing/2014/main" id="{F274CE4E-4BDE-4DC7-8A6A-3955A51CC4C8}"/>
              </a:ext>
            </a:extLst>
          </p:cNvPr>
          <p:cNvPicPr>
            <a:picLocks noChangeAspect="1"/>
          </p:cNvPicPr>
          <p:nvPr/>
        </p:nvPicPr>
        <p:blipFill>
          <a:blip r:embed="rId7"/>
          <a:stretch>
            <a:fillRect/>
          </a:stretch>
        </p:blipFill>
        <p:spPr>
          <a:xfrm>
            <a:off x="3806801" y="4627446"/>
            <a:ext cx="5105400" cy="1249194"/>
          </a:xfrm>
          <a:prstGeom prst="rect">
            <a:avLst/>
          </a:prstGeom>
        </p:spPr>
      </p:pic>
    </p:spTree>
    <p:extLst>
      <p:ext uri="{BB962C8B-B14F-4D97-AF65-F5344CB8AC3E}">
        <p14:creationId xmlns:p14="http://schemas.microsoft.com/office/powerpoint/2010/main" val="3738684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575F16-AC39-4689-912E-39D2CB52D724}"/>
              </a:ext>
            </a:extLst>
          </p:cNvPr>
          <p:cNvPicPr>
            <a:picLocks noChangeAspect="1"/>
          </p:cNvPicPr>
          <p:nvPr/>
        </p:nvPicPr>
        <p:blipFill>
          <a:blip r:embed="rId2"/>
          <a:stretch>
            <a:fillRect/>
          </a:stretch>
        </p:blipFill>
        <p:spPr>
          <a:xfrm>
            <a:off x="3425176" y="2362200"/>
            <a:ext cx="2293648" cy="1255186"/>
          </a:xfrm>
          <a:prstGeom prst="rect">
            <a:avLst/>
          </a:prstGeom>
        </p:spPr>
      </p:pic>
    </p:spTree>
    <p:extLst>
      <p:ext uri="{BB962C8B-B14F-4D97-AF65-F5344CB8AC3E}">
        <p14:creationId xmlns:p14="http://schemas.microsoft.com/office/powerpoint/2010/main" val="133854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Title 1"/>
          <p:cNvSpPr>
            <a:spLocks noGrp="1"/>
          </p:cNvSpPr>
          <p:nvPr>
            <p:ph type="title"/>
          </p:nvPr>
        </p:nvSpPr>
        <p:spPr>
          <a:xfrm>
            <a:off x="1334882" y="620688"/>
            <a:ext cx="6818518" cy="553998"/>
          </a:xfrm>
        </p:spPr>
        <p:txBody>
          <a:bodyPr>
            <a:normAutofit/>
          </a:bodyPr>
          <a:lstStyle/>
          <a:p>
            <a:r>
              <a:rPr lang="en-GB" sz="2800" dirty="0"/>
              <a:t>10 universities from 6 countries</a:t>
            </a:r>
          </a:p>
        </p:txBody>
      </p:sp>
      <p:sp>
        <p:nvSpPr>
          <p:cNvPr id="12" name="Content Placeholder 2"/>
          <p:cNvSpPr txBox="1">
            <a:spLocks/>
          </p:cNvSpPr>
          <p:nvPr/>
        </p:nvSpPr>
        <p:spPr>
          <a:xfrm>
            <a:off x="592565" y="1275406"/>
            <a:ext cx="7992000" cy="397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000" dirty="0"/>
              <a:t>University of Warmia and Mazury, Olsztyn, Poland</a:t>
            </a:r>
          </a:p>
          <a:p>
            <a:pPr algn="ctr"/>
            <a:r>
              <a:rPr lang="en-GB" sz="2000" dirty="0"/>
              <a:t>University of Applied Science Ostwestfalen-Lippe, Höxter, Germany</a:t>
            </a:r>
          </a:p>
          <a:p>
            <a:pPr algn="ctr"/>
            <a:r>
              <a:rPr lang="en-GB" sz="2000" dirty="0"/>
              <a:t>National Technical University of Ukraine KPI, Kiev, Ukraine </a:t>
            </a:r>
          </a:p>
          <a:p>
            <a:pPr algn="ctr"/>
            <a:r>
              <a:rPr lang="en-GB" sz="2000" dirty="0"/>
              <a:t>Ukrainian State Uni. of Chemical Technology, Dnepropetrovsk</a:t>
            </a:r>
          </a:p>
          <a:p>
            <a:pPr algn="ctr"/>
            <a:r>
              <a:rPr lang="en-GB" sz="2000" dirty="0"/>
              <a:t>Cherkassy State Technological University, Cherkassy, Ukraine</a:t>
            </a:r>
          </a:p>
          <a:p>
            <a:pPr algn="ctr"/>
            <a:r>
              <a:rPr lang="en-GB" sz="2000" dirty="0"/>
              <a:t>University of Jaffna, Jaffna, Sri Lanka</a:t>
            </a:r>
          </a:p>
          <a:p>
            <a:pPr algn="ctr"/>
            <a:r>
              <a:rPr lang="en-GB" sz="2000" dirty="0"/>
              <a:t>University of Peradeniya, Peradeniya, Sri Lanka</a:t>
            </a:r>
          </a:p>
          <a:p>
            <a:pPr algn="ctr"/>
            <a:r>
              <a:rPr lang="en-GB" sz="2000" dirty="0"/>
              <a:t>Shandong Jianzhu University, Jinan, China</a:t>
            </a:r>
          </a:p>
          <a:p>
            <a:pPr algn="ctr"/>
            <a:r>
              <a:rPr lang="en-GB" sz="2000" dirty="0"/>
              <a:t>Qingdao Technological University, Qingdao, China</a:t>
            </a:r>
          </a:p>
          <a:p>
            <a:pPr algn="ctr"/>
            <a:r>
              <a:rPr lang="en-GB" sz="2000" dirty="0"/>
              <a:t>Norwegian University of Life Sciences, Norway</a:t>
            </a:r>
          </a:p>
          <a:p>
            <a:endParaRPr lang="en-GB" dirty="0"/>
          </a:p>
        </p:txBody>
      </p:sp>
      <p:pic>
        <p:nvPicPr>
          <p:cNvPr id="13" name="Picture 12"/>
          <p:cNvPicPr>
            <a:picLocks noChangeAspect="1"/>
          </p:cNvPicPr>
          <p:nvPr/>
        </p:nvPicPr>
        <p:blipFill>
          <a:blip r:embed="rId6"/>
          <a:stretch>
            <a:fillRect/>
          </a:stretch>
        </p:blipFill>
        <p:spPr>
          <a:xfrm>
            <a:off x="1807641" y="5211893"/>
            <a:ext cx="1266825" cy="762000"/>
          </a:xfrm>
          <a:prstGeom prst="rect">
            <a:avLst/>
          </a:prstGeom>
        </p:spPr>
      </p:pic>
      <p:pic>
        <p:nvPicPr>
          <p:cNvPr id="14" name="Picture 13"/>
          <p:cNvPicPr>
            <a:picLocks noChangeAspect="1"/>
          </p:cNvPicPr>
          <p:nvPr/>
        </p:nvPicPr>
        <p:blipFill>
          <a:blip r:embed="rId7"/>
          <a:stretch>
            <a:fillRect/>
          </a:stretch>
        </p:blipFill>
        <p:spPr>
          <a:xfrm>
            <a:off x="3226487" y="5200703"/>
            <a:ext cx="1219200" cy="762000"/>
          </a:xfrm>
          <a:prstGeom prst="rect">
            <a:avLst/>
          </a:prstGeom>
        </p:spPr>
      </p:pic>
      <p:pic>
        <p:nvPicPr>
          <p:cNvPr id="15" name="Picture 14"/>
          <p:cNvPicPr>
            <a:picLocks noChangeAspect="1"/>
          </p:cNvPicPr>
          <p:nvPr/>
        </p:nvPicPr>
        <p:blipFill>
          <a:blip r:embed="rId8"/>
          <a:stretch>
            <a:fillRect/>
          </a:stretch>
        </p:blipFill>
        <p:spPr>
          <a:xfrm>
            <a:off x="4575497" y="5215359"/>
            <a:ext cx="1524000" cy="762000"/>
          </a:xfrm>
          <a:prstGeom prst="rect">
            <a:avLst/>
          </a:prstGeom>
        </p:spPr>
      </p:pic>
      <p:pic>
        <p:nvPicPr>
          <p:cNvPr id="16" name="Picture 15"/>
          <p:cNvPicPr>
            <a:picLocks noChangeAspect="1"/>
          </p:cNvPicPr>
          <p:nvPr/>
        </p:nvPicPr>
        <p:blipFill>
          <a:blip r:embed="rId9"/>
          <a:stretch>
            <a:fillRect/>
          </a:stretch>
        </p:blipFill>
        <p:spPr>
          <a:xfrm>
            <a:off x="7524328" y="5181600"/>
            <a:ext cx="1143000" cy="762000"/>
          </a:xfrm>
          <a:prstGeom prst="rect">
            <a:avLst/>
          </a:prstGeom>
        </p:spPr>
      </p:pic>
      <p:pic>
        <p:nvPicPr>
          <p:cNvPr id="17" name="Picture 16"/>
          <p:cNvPicPr>
            <a:picLocks noChangeAspect="1"/>
          </p:cNvPicPr>
          <p:nvPr/>
        </p:nvPicPr>
        <p:blipFill>
          <a:blip r:embed="rId10"/>
          <a:stretch>
            <a:fillRect/>
          </a:stretch>
        </p:blipFill>
        <p:spPr>
          <a:xfrm>
            <a:off x="6251518" y="5200703"/>
            <a:ext cx="1143000" cy="762000"/>
          </a:xfrm>
          <a:prstGeom prst="rect">
            <a:avLst/>
          </a:prstGeom>
        </p:spPr>
      </p:pic>
      <p:pic>
        <p:nvPicPr>
          <p:cNvPr id="18" name="Picture 17"/>
          <p:cNvPicPr>
            <a:picLocks noChangeAspect="1"/>
          </p:cNvPicPr>
          <p:nvPr/>
        </p:nvPicPr>
        <p:blipFill>
          <a:blip r:embed="rId11"/>
          <a:stretch>
            <a:fillRect/>
          </a:stretch>
        </p:blipFill>
        <p:spPr>
          <a:xfrm>
            <a:off x="610964" y="5211893"/>
            <a:ext cx="1047750" cy="762000"/>
          </a:xfrm>
          <a:prstGeom prst="rect">
            <a:avLst/>
          </a:prstGeom>
        </p:spPr>
      </p:pic>
    </p:spTree>
    <p:extLst>
      <p:ext uri="{BB962C8B-B14F-4D97-AF65-F5344CB8AC3E}">
        <p14:creationId xmlns:p14="http://schemas.microsoft.com/office/powerpoint/2010/main" val="84922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a:spLocks noGrp="1"/>
          </p:cNvSpPr>
          <p:nvPr>
            <p:ph type="title"/>
          </p:nvPr>
        </p:nvSpPr>
        <p:spPr>
          <a:xfrm>
            <a:off x="755576" y="609600"/>
            <a:ext cx="6818518" cy="615553"/>
          </a:xfrm>
        </p:spPr>
        <p:txBody>
          <a:bodyPr>
            <a:normAutofit fontScale="90000"/>
          </a:bodyPr>
          <a:lstStyle/>
          <a:p>
            <a:r>
              <a:rPr lang="en-GB" dirty="0"/>
              <a:t>Objectives</a:t>
            </a:r>
          </a:p>
        </p:txBody>
      </p:sp>
      <p:sp>
        <p:nvSpPr>
          <p:cNvPr id="13" name="Content Placeholder 2"/>
          <p:cNvSpPr txBox="1">
            <a:spLocks/>
          </p:cNvSpPr>
          <p:nvPr/>
        </p:nvSpPr>
        <p:spPr>
          <a:xfrm>
            <a:off x="467544" y="1340768"/>
            <a:ext cx="7992000" cy="4680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Develop </a:t>
            </a:r>
            <a:r>
              <a:rPr lang="en-US" sz="1800" dirty="0">
                <a:solidFill>
                  <a:srgbClr val="FF0000"/>
                </a:solidFill>
              </a:rPr>
              <a:t>learning and teaching tools, methodologies and pedagogical approaches</a:t>
            </a:r>
            <a:r>
              <a:rPr lang="en-US" sz="1800" dirty="0"/>
              <a:t> on 6 courses related to water</a:t>
            </a:r>
          </a:p>
          <a:p>
            <a:r>
              <a:rPr lang="en-US" sz="1800" dirty="0">
                <a:solidFill>
                  <a:srgbClr val="FF0000"/>
                </a:solidFill>
              </a:rPr>
              <a:t>Upgrade laboratories </a:t>
            </a:r>
            <a:r>
              <a:rPr lang="en-US" sz="1800" dirty="0"/>
              <a:t>together with lab courses and teaching tools, so that graduates are more attractive and suitable to their future employers.</a:t>
            </a:r>
          </a:p>
          <a:p>
            <a:r>
              <a:rPr lang="en-US" sz="1800" dirty="0"/>
              <a:t>Develop </a:t>
            </a:r>
            <a:r>
              <a:rPr lang="en-US" sz="1800" dirty="0">
                <a:solidFill>
                  <a:srgbClr val="FF0000"/>
                </a:solidFill>
              </a:rPr>
              <a:t>e-learning modules </a:t>
            </a:r>
            <a:r>
              <a:rPr lang="en-US" sz="1800" dirty="0"/>
              <a:t>using the resources from newly developed courses</a:t>
            </a:r>
          </a:p>
          <a:p>
            <a:r>
              <a:rPr lang="en-US" sz="1800" dirty="0">
                <a:solidFill>
                  <a:srgbClr val="FF0000"/>
                </a:solidFill>
              </a:rPr>
              <a:t>Train staff </a:t>
            </a:r>
            <a:r>
              <a:rPr lang="en-US" sz="1800" dirty="0"/>
              <a:t>to think more from a user perspective, creating better opportunities for graduates and opportunities for contract research</a:t>
            </a:r>
          </a:p>
          <a:p>
            <a:r>
              <a:rPr lang="en-US" sz="1800" dirty="0"/>
              <a:t>Train staff to think </a:t>
            </a:r>
            <a:r>
              <a:rPr lang="en-US" sz="1800" dirty="0">
                <a:solidFill>
                  <a:srgbClr val="FF0000"/>
                </a:solidFill>
              </a:rPr>
              <a:t>multi-purpose utilization </a:t>
            </a:r>
            <a:r>
              <a:rPr lang="en-US" sz="1800" dirty="0"/>
              <a:t>of resources and opportunities to enhance enterprise collaborations</a:t>
            </a:r>
          </a:p>
          <a:p>
            <a:r>
              <a:rPr lang="en-US" sz="1800" dirty="0">
                <a:solidFill>
                  <a:srgbClr val="FF0000"/>
                </a:solidFill>
              </a:rPr>
              <a:t>Strengthen entrepreneurship </a:t>
            </a:r>
            <a:r>
              <a:rPr lang="en-US" sz="1800" dirty="0"/>
              <a:t>skills both for students and staff as a tool for securing financial sustainability </a:t>
            </a:r>
          </a:p>
          <a:p>
            <a:r>
              <a:rPr lang="en-US" sz="1800" dirty="0"/>
              <a:t>Secure </a:t>
            </a:r>
            <a:r>
              <a:rPr lang="en-US" sz="1800" dirty="0">
                <a:solidFill>
                  <a:srgbClr val="FF0000"/>
                </a:solidFill>
              </a:rPr>
              <a:t>quality assurance </a:t>
            </a:r>
            <a:r>
              <a:rPr lang="en-US" sz="1800" dirty="0"/>
              <a:t>of educational programs facilitating credit transfers</a:t>
            </a:r>
          </a:p>
          <a:p>
            <a:r>
              <a:rPr lang="en-US" sz="1800" dirty="0"/>
              <a:t>Dissemination of project results and success stories </a:t>
            </a:r>
            <a:r>
              <a:rPr lang="en-US" sz="1800" dirty="0">
                <a:solidFill>
                  <a:srgbClr val="FF0000"/>
                </a:solidFill>
              </a:rPr>
              <a:t>motivating non-partners </a:t>
            </a:r>
            <a:r>
              <a:rPr lang="en-US" sz="1800" dirty="0"/>
              <a:t>to adopt project results </a:t>
            </a:r>
            <a:endParaRPr lang="en-GB" sz="1800" dirty="0"/>
          </a:p>
        </p:txBody>
      </p:sp>
    </p:spTree>
    <p:extLst>
      <p:ext uri="{BB962C8B-B14F-4D97-AF65-F5344CB8AC3E}">
        <p14:creationId xmlns:p14="http://schemas.microsoft.com/office/powerpoint/2010/main" val="156894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3" name="Title 1"/>
          <p:cNvSpPr txBox="1">
            <a:spLocks/>
          </p:cNvSpPr>
          <p:nvPr/>
        </p:nvSpPr>
        <p:spPr>
          <a:xfrm>
            <a:off x="1359525" y="445096"/>
            <a:ext cx="6818518" cy="61555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Generic curricula</a:t>
            </a:r>
            <a:endParaRPr lang="en-US" dirty="0"/>
          </a:p>
        </p:txBody>
      </p:sp>
      <p:pic>
        <p:nvPicPr>
          <p:cNvPr id="14" name="Content Placeholder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30530" y="1147057"/>
            <a:ext cx="2664296" cy="2660696"/>
          </a:xfrm>
          <a:prstGeom prst="rect">
            <a:avLst/>
          </a:prstGeom>
        </p:spPr>
      </p:pic>
      <p:sp>
        <p:nvSpPr>
          <p:cNvPr id="15" name="Right Arrow 14"/>
          <p:cNvSpPr/>
          <p:nvPr/>
        </p:nvSpPr>
        <p:spPr>
          <a:xfrm>
            <a:off x="598816" y="1699008"/>
            <a:ext cx="1728192" cy="165618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Needs analysis</a:t>
            </a:r>
            <a:endParaRPr lang="en-US" dirty="0"/>
          </a:p>
        </p:txBody>
      </p:sp>
      <p:sp>
        <p:nvSpPr>
          <p:cNvPr id="16" name="Right Arrow 15"/>
          <p:cNvSpPr/>
          <p:nvPr/>
        </p:nvSpPr>
        <p:spPr>
          <a:xfrm rot="16200000">
            <a:off x="2629305" y="4149080"/>
            <a:ext cx="1872208" cy="158417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Course editors</a:t>
            </a:r>
            <a:endParaRPr lang="en-US" dirty="0"/>
          </a:p>
        </p:txBody>
      </p:sp>
      <p:sp>
        <p:nvSpPr>
          <p:cNvPr id="17" name="TextBox 16"/>
          <p:cNvSpPr txBox="1"/>
          <p:nvPr/>
        </p:nvSpPr>
        <p:spPr>
          <a:xfrm>
            <a:off x="1813235" y="5867400"/>
            <a:ext cx="3467616" cy="369332"/>
          </a:xfrm>
          <a:prstGeom prst="rect">
            <a:avLst/>
          </a:prstGeom>
          <a:noFill/>
        </p:spPr>
        <p:txBody>
          <a:bodyPr wrap="none" rtlCol="0">
            <a:spAutoFit/>
          </a:bodyPr>
          <a:lstStyle/>
          <a:p>
            <a:r>
              <a:rPr lang="en-GB" dirty="0"/>
              <a:t>Resource persons - contributors</a:t>
            </a:r>
            <a:endParaRPr lang="en-US" dirty="0"/>
          </a:p>
        </p:txBody>
      </p:sp>
      <p:sp>
        <p:nvSpPr>
          <p:cNvPr id="18" name="Rectangle 17"/>
          <p:cNvSpPr/>
          <p:nvPr/>
        </p:nvSpPr>
        <p:spPr>
          <a:xfrm>
            <a:off x="5293601" y="1711626"/>
            <a:ext cx="2088232" cy="678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Course reviewers</a:t>
            </a:r>
            <a:endParaRPr lang="en-US" dirty="0"/>
          </a:p>
        </p:txBody>
      </p:sp>
      <p:sp>
        <p:nvSpPr>
          <p:cNvPr id="19" name="Rectangle 18"/>
          <p:cNvSpPr/>
          <p:nvPr/>
        </p:nvSpPr>
        <p:spPr>
          <a:xfrm>
            <a:off x="5293601" y="2536233"/>
            <a:ext cx="2088232" cy="678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Testers</a:t>
            </a:r>
            <a:endParaRPr lang="en-US" dirty="0"/>
          </a:p>
        </p:txBody>
      </p:sp>
      <p:sp>
        <p:nvSpPr>
          <p:cNvPr id="20" name="Rectangle 19"/>
          <p:cNvSpPr/>
          <p:nvPr/>
        </p:nvSpPr>
        <p:spPr>
          <a:xfrm rot="16200000">
            <a:off x="6934094" y="2109990"/>
            <a:ext cx="2340260" cy="8342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Harmonisation</a:t>
            </a:r>
            <a:endParaRPr lang="en-US" dirty="0"/>
          </a:p>
        </p:txBody>
      </p:sp>
      <p:sp>
        <p:nvSpPr>
          <p:cNvPr id="21" name="TextBox 20"/>
          <p:cNvSpPr txBox="1"/>
          <p:nvPr/>
        </p:nvSpPr>
        <p:spPr>
          <a:xfrm>
            <a:off x="4662778" y="3482672"/>
            <a:ext cx="3589444" cy="1354217"/>
          </a:xfrm>
          <a:prstGeom prst="rect">
            <a:avLst/>
          </a:prstGeom>
          <a:noFill/>
        </p:spPr>
        <p:txBody>
          <a:bodyPr wrap="none" rtlCol="0">
            <a:spAutoFit/>
          </a:bodyPr>
          <a:lstStyle/>
          <a:p>
            <a:r>
              <a:rPr lang="en-GB" sz="2800" b="1" dirty="0"/>
              <a:t>6 courses</a:t>
            </a:r>
          </a:p>
          <a:p>
            <a:pPr marL="285750" indent="-285750">
              <a:buFontTx/>
              <a:buChar char="-"/>
            </a:pPr>
            <a:r>
              <a:rPr lang="en-GB" dirty="0"/>
              <a:t>4 technical subjects</a:t>
            </a:r>
          </a:p>
          <a:p>
            <a:pPr marL="285750" indent="-285750">
              <a:buFontTx/>
              <a:buChar char="-"/>
            </a:pPr>
            <a:r>
              <a:rPr lang="en-GB" dirty="0"/>
              <a:t>Academic writing</a:t>
            </a:r>
          </a:p>
          <a:p>
            <a:pPr marL="285750" indent="-285750">
              <a:buFontTx/>
              <a:buChar char="-"/>
            </a:pPr>
            <a:r>
              <a:rPr lang="en-GB" dirty="0"/>
              <a:t>Innovation &amp; Entrepreneurship</a:t>
            </a:r>
            <a:endParaRPr lang="en-US" dirty="0"/>
          </a:p>
        </p:txBody>
      </p:sp>
      <p:sp>
        <p:nvSpPr>
          <p:cNvPr id="22" name="TextBox 21"/>
          <p:cNvSpPr txBox="1"/>
          <p:nvPr/>
        </p:nvSpPr>
        <p:spPr>
          <a:xfrm>
            <a:off x="5930955" y="5053504"/>
            <a:ext cx="2901756" cy="1077218"/>
          </a:xfrm>
          <a:prstGeom prst="rect">
            <a:avLst/>
          </a:prstGeom>
          <a:noFill/>
          <a:ln>
            <a:solidFill>
              <a:schemeClr val="accent1"/>
            </a:solidFill>
          </a:ln>
        </p:spPr>
        <p:txBody>
          <a:bodyPr wrap="none" rtlCol="0">
            <a:spAutoFit/>
          </a:bodyPr>
          <a:lstStyle/>
          <a:p>
            <a:r>
              <a:rPr lang="en-GB" sz="2800" b="1" dirty="0"/>
              <a:t>Upgrade of labs</a:t>
            </a:r>
          </a:p>
          <a:p>
            <a:pPr marL="285750" indent="-285750">
              <a:buFontTx/>
              <a:buChar char="-"/>
            </a:pPr>
            <a:r>
              <a:rPr lang="en-GB" dirty="0"/>
              <a:t>Support of lab course</a:t>
            </a:r>
          </a:p>
          <a:p>
            <a:pPr marL="285750" indent="-285750">
              <a:buFontTx/>
              <a:buChar char="-"/>
            </a:pPr>
            <a:r>
              <a:rPr lang="en-GB" dirty="0"/>
              <a:t>BSc &amp; MSc studies</a:t>
            </a:r>
            <a:endParaRPr lang="en-US" dirty="0"/>
          </a:p>
        </p:txBody>
      </p:sp>
      <p:cxnSp>
        <p:nvCxnSpPr>
          <p:cNvPr id="23" name="Curved Connector 22"/>
          <p:cNvCxnSpPr>
            <a:stCxn id="22" idx="1"/>
          </p:cNvCxnSpPr>
          <p:nvPr/>
        </p:nvCxnSpPr>
        <p:spPr>
          <a:xfrm rot="10800000">
            <a:off x="5293601" y="4836889"/>
            <a:ext cx="637354" cy="755224"/>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067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A762-E08A-408A-865D-CDAC729D5787}"/>
              </a:ext>
            </a:extLst>
          </p:cNvPr>
          <p:cNvSpPr>
            <a:spLocks noGrp="1"/>
          </p:cNvSpPr>
          <p:nvPr>
            <p:ph type="title"/>
          </p:nvPr>
        </p:nvSpPr>
        <p:spPr/>
        <p:txBody>
          <a:bodyPr/>
          <a:lstStyle/>
          <a:p>
            <a:r>
              <a:rPr lang="en-US" dirty="0"/>
              <a:t>Generic curricula – products</a:t>
            </a:r>
            <a:endParaRPr lang="en-GB" dirty="0"/>
          </a:p>
        </p:txBody>
      </p:sp>
      <p:sp>
        <p:nvSpPr>
          <p:cNvPr id="3" name="Content Placeholder 2">
            <a:extLst>
              <a:ext uri="{FF2B5EF4-FFF2-40B4-BE49-F238E27FC236}">
                <a16:creationId xmlns:a16="http://schemas.microsoft.com/office/drawing/2014/main" id="{ED5857E1-4EDF-486F-A9C6-6A8C0B461BE5}"/>
              </a:ext>
            </a:extLst>
          </p:cNvPr>
          <p:cNvSpPr>
            <a:spLocks noGrp="1"/>
          </p:cNvSpPr>
          <p:nvPr>
            <p:ph idx="1"/>
          </p:nvPr>
        </p:nvSpPr>
        <p:spPr>
          <a:xfrm>
            <a:off x="3733800" y="1600200"/>
            <a:ext cx="5105400" cy="4525963"/>
          </a:xfrm>
        </p:spPr>
        <p:txBody>
          <a:bodyPr/>
          <a:lstStyle/>
          <a:p>
            <a:r>
              <a:rPr lang="en-US" dirty="0"/>
              <a:t>Generic curricula</a:t>
            </a:r>
          </a:p>
          <a:p>
            <a:r>
              <a:rPr lang="en-US" dirty="0"/>
              <a:t>Teaching materials (lectures)</a:t>
            </a:r>
          </a:p>
          <a:p>
            <a:r>
              <a:rPr lang="en-US" dirty="0"/>
              <a:t>Lab manual</a:t>
            </a:r>
          </a:p>
          <a:p>
            <a:r>
              <a:rPr lang="en-US" dirty="0"/>
              <a:t>Student placement manual</a:t>
            </a:r>
          </a:p>
          <a:p>
            <a:r>
              <a:rPr lang="en-US" dirty="0"/>
              <a:t>Workshops</a:t>
            </a:r>
          </a:p>
          <a:p>
            <a:r>
              <a:rPr lang="en-US" dirty="0"/>
              <a:t>Supervision handbook (adopted)</a:t>
            </a:r>
            <a:endParaRPr lang="en-GB" dirty="0"/>
          </a:p>
        </p:txBody>
      </p:sp>
      <p:pic>
        <p:nvPicPr>
          <p:cNvPr id="4" name="Picture 3">
            <a:extLst>
              <a:ext uri="{FF2B5EF4-FFF2-40B4-BE49-F238E27FC236}">
                <a16:creationId xmlns:a16="http://schemas.microsoft.com/office/drawing/2014/main" id="{B74993E4-977F-4B1D-8F5D-415EF46F6EB7}"/>
              </a:ext>
            </a:extLst>
          </p:cNvPr>
          <p:cNvPicPr>
            <a:picLocks noChangeAspect="1"/>
          </p:cNvPicPr>
          <p:nvPr/>
        </p:nvPicPr>
        <p:blipFill>
          <a:blip r:embed="rId2"/>
          <a:stretch>
            <a:fillRect/>
          </a:stretch>
        </p:blipFill>
        <p:spPr>
          <a:xfrm>
            <a:off x="228600" y="1425744"/>
            <a:ext cx="3356504" cy="4777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4267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B664-7A02-4CF0-BC7D-AC1F1C03B6A3}"/>
              </a:ext>
            </a:extLst>
          </p:cNvPr>
          <p:cNvSpPr>
            <a:spLocks noGrp="1"/>
          </p:cNvSpPr>
          <p:nvPr>
            <p:ph type="title"/>
          </p:nvPr>
        </p:nvSpPr>
        <p:spPr/>
        <p:txBody>
          <a:bodyPr/>
          <a:lstStyle/>
          <a:p>
            <a:r>
              <a:rPr lang="en-US" dirty="0"/>
              <a:t>Water Harmony textbook</a:t>
            </a:r>
            <a:endParaRPr lang="en-GB" dirty="0"/>
          </a:p>
        </p:txBody>
      </p:sp>
      <p:sp>
        <p:nvSpPr>
          <p:cNvPr id="3" name="Content Placeholder 2">
            <a:extLst>
              <a:ext uri="{FF2B5EF4-FFF2-40B4-BE49-F238E27FC236}">
                <a16:creationId xmlns:a16="http://schemas.microsoft.com/office/drawing/2014/main" id="{B476F708-66E2-4B67-B835-DFD9C6D9809B}"/>
              </a:ext>
            </a:extLst>
          </p:cNvPr>
          <p:cNvSpPr>
            <a:spLocks noGrp="1"/>
          </p:cNvSpPr>
          <p:nvPr>
            <p:ph idx="1"/>
          </p:nvPr>
        </p:nvSpPr>
        <p:spPr>
          <a:xfrm>
            <a:off x="4572000" y="1600200"/>
            <a:ext cx="4114800" cy="4525963"/>
          </a:xfrm>
        </p:spPr>
        <p:txBody>
          <a:bodyPr>
            <a:normAutofit fontScale="92500" lnSpcReduction="10000"/>
          </a:bodyPr>
          <a:lstStyle/>
          <a:p>
            <a:r>
              <a:rPr lang="en-US" dirty="0"/>
              <a:t>Country/region specific chapters</a:t>
            </a:r>
          </a:p>
          <a:p>
            <a:r>
              <a:rPr lang="en-US" dirty="0"/>
              <a:t>7 Languages</a:t>
            </a:r>
          </a:p>
          <a:p>
            <a:pPr lvl="1"/>
            <a:r>
              <a:rPr lang="en-US" dirty="0"/>
              <a:t>Russian</a:t>
            </a:r>
          </a:p>
          <a:p>
            <a:pPr lvl="1"/>
            <a:r>
              <a:rPr lang="en-US" dirty="0"/>
              <a:t>Ukrainian</a:t>
            </a:r>
          </a:p>
          <a:p>
            <a:pPr lvl="1"/>
            <a:r>
              <a:rPr lang="en-US" dirty="0"/>
              <a:t>Tajik</a:t>
            </a:r>
          </a:p>
          <a:p>
            <a:pPr lvl="1"/>
            <a:r>
              <a:rPr lang="en-US" dirty="0"/>
              <a:t>Kazakh</a:t>
            </a:r>
          </a:p>
          <a:p>
            <a:pPr lvl="1"/>
            <a:r>
              <a:rPr lang="en-US" dirty="0"/>
              <a:t>Belarusian</a:t>
            </a:r>
          </a:p>
          <a:p>
            <a:pPr lvl="1"/>
            <a:r>
              <a:rPr lang="en-US" dirty="0"/>
              <a:t>Kyrgyz</a:t>
            </a:r>
          </a:p>
          <a:p>
            <a:pPr lvl="1"/>
            <a:r>
              <a:rPr lang="en-US" dirty="0"/>
              <a:t>Romanian (Moldova)</a:t>
            </a:r>
            <a:endParaRPr lang="en-GB" dirty="0"/>
          </a:p>
        </p:txBody>
      </p:sp>
      <p:pic>
        <p:nvPicPr>
          <p:cNvPr id="4" name="Picture 3">
            <a:extLst>
              <a:ext uri="{FF2B5EF4-FFF2-40B4-BE49-F238E27FC236}">
                <a16:creationId xmlns:a16="http://schemas.microsoft.com/office/drawing/2014/main" id="{06520154-8E08-45BB-A65C-C8813C2BEF6D}"/>
              </a:ext>
            </a:extLst>
          </p:cNvPr>
          <p:cNvPicPr>
            <a:picLocks noChangeAspect="1"/>
          </p:cNvPicPr>
          <p:nvPr/>
        </p:nvPicPr>
        <p:blipFill>
          <a:blip r:embed="rId2"/>
          <a:stretch>
            <a:fillRect/>
          </a:stretch>
        </p:blipFill>
        <p:spPr>
          <a:xfrm>
            <a:off x="304800" y="1524000"/>
            <a:ext cx="4041410" cy="4848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4562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24" name="Title 1"/>
          <p:cNvSpPr txBox="1">
            <a:spLocks/>
          </p:cNvSpPr>
          <p:nvPr/>
        </p:nvSpPr>
        <p:spPr>
          <a:xfrm>
            <a:off x="3588015" y="1022754"/>
            <a:ext cx="5084407"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E-learning development</a:t>
            </a:r>
            <a:endParaRPr lang="en-US" dirty="0">
              <a:solidFill>
                <a:schemeClr val="tx1"/>
              </a:solidFill>
            </a:endParaRPr>
          </a:p>
        </p:txBody>
      </p:sp>
      <p:pic>
        <p:nvPicPr>
          <p:cNvPr id="25"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6435" y="780360"/>
            <a:ext cx="3072539" cy="1790418"/>
          </a:xfrm>
          <a:prstGeom prst="rect">
            <a:avLst/>
          </a:prstGeom>
        </p:spPr>
      </p:pic>
      <p:pic>
        <p:nvPicPr>
          <p:cNvPr id="26" name="Content Placeholder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6434" y="2590800"/>
            <a:ext cx="3072540" cy="1790419"/>
          </a:xfrm>
          <a:prstGeom prst="rect">
            <a:avLst/>
          </a:prstGeom>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26434" y="4419600"/>
            <a:ext cx="3072540" cy="1780580"/>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05200" y="2326938"/>
            <a:ext cx="5105400" cy="2393599"/>
          </a:xfrm>
          <a:prstGeom prst="rect">
            <a:avLst/>
          </a:prstGeom>
        </p:spPr>
      </p:pic>
    </p:spTree>
    <p:extLst>
      <p:ext uri="{BB962C8B-B14F-4D97-AF65-F5344CB8AC3E}">
        <p14:creationId xmlns:p14="http://schemas.microsoft.com/office/powerpoint/2010/main" val="187697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Rectangle 8"/>
          <p:cNvSpPr/>
          <p:nvPr/>
        </p:nvSpPr>
        <p:spPr>
          <a:xfrm>
            <a:off x="617712" y="762332"/>
            <a:ext cx="7992888" cy="584775"/>
          </a:xfrm>
          <a:prstGeom prst="rect">
            <a:avLst/>
          </a:prstGeom>
        </p:spPr>
        <p:txBody>
          <a:bodyPr wrap="square">
            <a:spAutoFit/>
          </a:bodyPr>
          <a:lstStyle/>
          <a:p>
            <a:pPr algn="ctr"/>
            <a:r>
              <a:rPr lang="en-GB" sz="3200" dirty="0"/>
              <a:t>Norwegian University of Life Sciences (NMBU)</a:t>
            </a:r>
            <a:endParaRPr lang="en-US" sz="3200" dirty="0"/>
          </a:p>
        </p:txBody>
      </p:sp>
      <p:sp>
        <p:nvSpPr>
          <p:cNvPr id="12" name="Content Placeholder 2"/>
          <p:cNvSpPr txBox="1">
            <a:spLocks/>
          </p:cNvSpPr>
          <p:nvPr/>
        </p:nvSpPr>
        <p:spPr>
          <a:xfrm>
            <a:off x="533400" y="1371600"/>
            <a:ext cx="4270439" cy="2197631"/>
          </a:xfrm>
          <a:prstGeom prst="rect">
            <a:avLst/>
          </a:prstGeom>
        </p:spPr>
        <p:txBody>
          <a:bodyPr vert="horz" wrap="square" lIns="0" tIns="0" rIns="0" bIns="0" rtlCol="0" anchor="t" anchorCtr="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500" dirty="0">
                <a:solidFill>
                  <a:schemeClr val="tx1"/>
                </a:solidFill>
              </a:rPr>
              <a:t>One of 8 universities in Norway</a:t>
            </a:r>
          </a:p>
          <a:p>
            <a:pPr marL="285750" indent="-285750">
              <a:buFont typeface="Arial" panose="020B0604020202020204" pitchFamily="34" charset="0"/>
              <a:buChar char="•"/>
            </a:pPr>
            <a:r>
              <a:rPr lang="en-US" sz="1500" dirty="0">
                <a:solidFill>
                  <a:schemeClr val="tx1"/>
                </a:solidFill>
              </a:rPr>
              <a:t>Founded in 1859</a:t>
            </a:r>
          </a:p>
          <a:p>
            <a:pPr marL="285750" indent="-285750">
              <a:buFont typeface="Arial" panose="020B0604020202020204" pitchFamily="34" charset="0"/>
              <a:buChar char="•"/>
            </a:pPr>
            <a:r>
              <a:rPr lang="en-US" sz="1500" dirty="0">
                <a:solidFill>
                  <a:schemeClr val="tx1"/>
                </a:solidFill>
              </a:rPr>
              <a:t>Over 5200 students – 17% international students</a:t>
            </a:r>
          </a:p>
          <a:p>
            <a:pPr marL="285750" indent="-285750">
              <a:buFont typeface="Arial" panose="020B0604020202020204" pitchFamily="34" charset="0"/>
              <a:buChar char="•"/>
            </a:pPr>
            <a:r>
              <a:rPr lang="en-US" sz="1500" dirty="0">
                <a:solidFill>
                  <a:schemeClr val="tx1"/>
                </a:solidFill>
              </a:rPr>
              <a:t>1700 staff members</a:t>
            </a:r>
          </a:p>
          <a:p>
            <a:pPr marL="285750" indent="-285750">
              <a:buFont typeface="Arial" panose="020B0604020202020204" pitchFamily="34" charset="0"/>
              <a:buChar char="•"/>
            </a:pPr>
            <a:r>
              <a:rPr lang="en-US" sz="1500" dirty="0">
                <a:solidFill>
                  <a:schemeClr val="tx1"/>
                </a:solidFill>
              </a:rPr>
              <a:t>7 faculties</a:t>
            </a:r>
          </a:p>
          <a:p>
            <a:pPr marL="285750" indent="-285750">
              <a:buFont typeface="Arial" panose="020B0604020202020204" pitchFamily="34" charset="0"/>
              <a:buChar char="•"/>
            </a:pPr>
            <a:r>
              <a:rPr lang="en-US" sz="1500" dirty="0">
                <a:solidFill>
                  <a:schemeClr val="tx1"/>
                </a:solidFill>
              </a:rPr>
              <a:t>65 study programs – Water and Environmental Technology</a:t>
            </a:r>
          </a:p>
        </p:txBody>
      </p:sp>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8626" y="1423573"/>
            <a:ext cx="3933575" cy="262264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794787" y="4007266"/>
            <a:ext cx="1292200" cy="230832"/>
          </a:xfrm>
          <a:prstGeom prst="rect">
            <a:avLst/>
          </a:prstGeom>
          <a:noFill/>
        </p:spPr>
        <p:txBody>
          <a:bodyPr wrap="square" rtlCol="0">
            <a:spAutoFit/>
          </a:bodyPr>
          <a:lstStyle/>
          <a:p>
            <a:r>
              <a:rPr lang="en-US" sz="900" dirty="0"/>
              <a:t>Håkon </a:t>
            </a:r>
            <a:r>
              <a:rPr lang="en-US" sz="900" dirty="0" err="1"/>
              <a:t>Sparre</a:t>
            </a:r>
            <a:r>
              <a:rPr lang="en-US" sz="900" dirty="0"/>
              <a:t>/NMBU</a:t>
            </a:r>
          </a:p>
        </p:txBody>
      </p:sp>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120" y="3268273"/>
            <a:ext cx="5029200" cy="2828926"/>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4114800" y="6073960"/>
            <a:ext cx="1292200" cy="230832"/>
          </a:xfrm>
          <a:prstGeom prst="rect">
            <a:avLst/>
          </a:prstGeom>
          <a:noFill/>
        </p:spPr>
        <p:txBody>
          <a:bodyPr wrap="square" rtlCol="0">
            <a:spAutoFit/>
          </a:bodyPr>
          <a:lstStyle/>
          <a:p>
            <a:r>
              <a:rPr lang="en-US" sz="900" dirty="0"/>
              <a:t>Knut Einar </a:t>
            </a:r>
            <a:r>
              <a:rPr lang="en-US" sz="900" dirty="0" err="1"/>
              <a:t>Rosendahl</a:t>
            </a:r>
            <a:endParaRPr lang="en-US" sz="900" dirty="0"/>
          </a:p>
        </p:txBody>
      </p:sp>
      <p:sp>
        <p:nvSpPr>
          <p:cNvPr id="13" name="TextBox 12"/>
          <p:cNvSpPr txBox="1"/>
          <p:nvPr/>
        </p:nvSpPr>
        <p:spPr>
          <a:xfrm>
            <a:off x="5788001" y="4267200"/>
            <a:ext cx="3274653" cy="1754326"/>
          </a:xfrm>
          <a:prstGeom prst="rect">
            <a:avLst/>
          </a:prstGeom>
          <a:noFill/>
        </p:spPr>
        <p:txBody>
          <a:bodyPr wrap="square" rtlCol="0">
            <a:spAutoFit/>
          </a:bodyPr>
          <a:lstStyle/>
          <a:p>
            <a:r>
              <a:rPr lang="en-US" dirty="0"/>
              <a:t>NMBU focus areas</a:t>
            </a:r>
          </a:p>
          <a:p>
            <a:pPr marL="285750" indent="-285750">
              <a:buFont typeface="Arial" panose="020B0604020202020204" pitchFamily="34" charset="0"/>
              <a:buChar char="•"/>
            </a:pPr>
            <a:r>
              <a:rPr lang="en-US" dirty="0"/>
              <a:t>Environment</a:t>
            </a:r>
          </a:p>
          <a:p>
            <a:pPr marL="285750" indent="-285750">
              <a:buFont typeface="Arial" panose="020B0604020202020204" pitchFamily="34" charset="0"/>
              <a:buChar char="•"/>
            </a:pPr>
            <a:r>
              <a:rPr lang="en-US" dirty="0"/>
              <a:t>Sustainable development</a:t>
            </a:r>
          </a:p>
          <a:p>
            <a:pPr marL="285750" indent="-285750">
              <a:buFont typeface="Arial" panose="020B0604020202020204" pitchFamily="34" charset="0"/>
              <a:buChar char="•"/>
            </a:pPr>
            <a:r>
              <a:rPr lang="en-US" dirty="0"/>
              <a:t>Climate challenges</a:t>
            </a:r>
          </a:p>
          <a:p>
            <a:pPr marL="285750" indent="-285750">
              <a:buFont typeface="Arial" panose="020B0604020202020204" pitchFamily="34" charset="0"/>
              <a:buChar char="•"/>
            </a:pPr>
            <a:r>
              <a:rPr lang="en-US" dirty="0"/>
              <a:t>Renewable energy sources</a:t>
            </a:r>
          </a:p>
          <a:p>
            <a:pPr marL="285750" indent="-285750">
              <a:buFont typeface="Arial" panose="020B0604020202020204" pitchFamily="34" charset="0"/>
              <a:buChar char="•"/>
            </a:pPr>
            <a:r>
              <a:rPr lang="en-US" dirty="0"/>
              <a:t>…..</a:t>
            </a:r>
          </a:p>
        </p:txBody>
      </p:sp>
    </p:spTree>
    <p:extLst>
      <p:ext uri="{BB962C8B-B14F-4D97-AF65-F5344CB8AC3E}">
        <p14:creationId xmlns:p14="http://schemas.microsoft.com/office/powerpoint/2010/main" val="306364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3" name="Title 1"/>
          <p:cNvSpPr txBox="1">
            <a:spLocks/>
          </p:cNvSpPr>
          <p:nvPr/>
        </p:nvSpPr>
        <p:spPr>
          <a:xfrm>
            <a:off x="2298978" y="832247"/>
            <a:ext cx="4025622"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6 courses structure</a:t>
            </a:r>
            <a:endParaRPr lang="en-US" dirty="0">
              <a:solidFill>
                <a:schemeClr val="tx1"/>
              </a:solidFill>
            </a:endParaRPr>
          </a:p>
        </p:txBody>
      </p:sp>
      <p:pic>
        <p:nvPicPr>
          <p:cNvPr id="14" name="Content Placeholder 3"/>
          <p:cNvPicPr>
            <a:picLocks noChangeAspect="1"/>
          </p:cNvPicPr>
          <p:nvPr/>
        </p:nvPicPr>
        <p:blipFill>
          <a:blip r:embed="rId6"/>
          <a:stretch>
            <a:fillRect/>
          </a:stretch>
        </p:blipFill>
        <p:spPr>
          <a:xfrm>
            <a:off x="457200" y="1651112"/>
            <a:ext cx="8295456" cy="3990687"/>
          </a:xfrm>
          <a:prstGeom prst="rect">
            <a:avLst/>
          </a:prstGeom>
        </p:spPr>
      </p:pic>
    </p:spTree>
    <p:extLst>
      <p:ext uri="{BB962C8B-B14F-4D97-AF65-F5344CB8AC3E}">
        <p14:creationId xmlns:p14="http://schemas.microsoft.com/office/powerpoint/2010/main" val="376736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txBox="1">
            <a:spLocks/>
          </p:cNvSpPr>
          <p:nvPr/>
        </p:nvSpPr>
        <p:spPr>
          <a:xfrm>
            <a:off x="1162741" y="754433"/>
            <a:ext cx="6818518"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Testing by students and teachers</a:t>
            </a:r>
            <a:endParaRPr lang="en-US" dirty="0">
              <a:solidFill>
                <a:schemeClr val="tx1"/>
              </a:solidFill>
            </a:endParaRPr>
          </a:p>
        </p:txBody>
      </p:sp>
      <p:pic>
        <p:nvPicPr>
          <p:cNvPr id="15" name="Content Placeholder 3"/>
          <p:cNvPicPr>
            <a:picLocks noChangeAspect="1"/>
          </p:cNvPicPr>
          <p:nvPr/>
        </p:nvPicPr>
        <p:blipFill>
          <a:blip r:embed="rId6"/>
          <a:stretch>
            <a:fillRect/>
          </a:stretch>
        </p:blipFill>
        <p:spPr>
          <a:xfrm>
            <a:off x="914400" y="1371600"/>
            <a:ext cx="7239748" cy="4729754"/>
          </a:xfrm>
          <a:prstGeom prst="rect">
            <a:avLst/>
          </a:prstGeom>
        </p:spPr>
      </p:pic>
    </p:spTree>
    <p:extLst>
      <p:ext uri="{BB962C8B-B14F-4D97-AF65-F5344CB8AC3E}">
        <p14:creationId xmlns:p14="http://schemas.microsoft.com/office/powerpoint/2010/main" val="1167542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3" name="Title 1"/>
          <p:cNvSpPr txBox="1">
            <a:spLocks/>
          </p:cNvSpPr>
          <p:nvPr/>
        </p:nvSpPr>
        <p:spPr>
          <a:xfrm>
            <a:off x="2811493" y="438254"/>
            <a:ext cx="4004871"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Export to partners</a:t>
            </a:r>
            <a:endParaRPr lang="en-US" dirty="0">
              <a:solidFill>
                <a:schemeClr val="tx1"/>
              </a:solidFill>
            </a:endParaRPr>
          </a:p>
        </p:txBody>
      </p:sp>
      <p:pic>
        <p:nvPicPr>
          <p:cNvPr id="14" name="Content Placeholder 3"/>
          <p:cNvPicPr>
            <a:picLocks noChangeAspect="1"/>
          </p:cNvPicPr>
          <p:nvPr/>
        </p:nvPicPr>
        <p:blipFill>
          <a:blip r:embed="rId6"/>
          <a:stretch>
            <a:fillRect/>
          </a:stretch>
        </p:blipFill>
        <p:spPr>
          <a:xfrm>
            <a:off x="533401" y="1447687"/>
            <a:ext cx="7991475" cy="3879856"/>
          </a:xfrm>
          <a:prstGeom prst="rect">
            <a:avLst/>
          </a:prstGeom>
        </p:spPr>
      </p:pic>
    </p:spTree>
    <p:extLst>
      <p:ext uri="{BB962C8B-B14F-4D97-AF65-F5344CB8AC3E}">
        <p14:creationId xmlns:p14="http://schemas.microsoft.com/office/powerpoint/2010/main" val="3033040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a:spLocks noGrp="1"/>
          </p:cNvSpPr>
          <p:nvPr>
            <p:ph type="title"/>
          </p:nvPr>
        </p:nvSpPr>
        <p:spPr>
          <a:xfrm>
            <a:off x="2362200" y="404664"/>
            <a:ext cx="5062800" cy="615553"/>
          </a:xfrm>
        </p:spPr>
        <p:txBody>
          <a:bodyPr>
            <a:normAutofit fontScale="90000"/>
          </a:bodyPr>
          <a:lstStyle/>
          <a:p>
            <a:r>
              <a:rPr lang="en-GB" dirty="0"/>
              <a:t>Project management</a:t>
            </a:r>
            <a:endParaRPr lang="en-US" dirty="0"/>
          </a:p>
        </p:txBody>
      </p:sp>
      <p:graphicFrame>
        <p:nvGraphicFramePr>
          <p:cNvPr id="15" name="Content Placeholder 3"/>
          <p:cNvGraphicFramePr>
            <a:graphicFrameLocks/>
          </p:cNvGraphicFramePr>
          <p:nvPr>
            <p:extLst>
              <p:ext uri="{D42A27DB-BD31-4B8C-83A1-F6EECF244321}">
                <p14:modId xmlns:p14="http://schemas.microsoft.com/office/powerpoint/2010/main" val="789255123"/>
              </p:ext>
            </p:extLst>
          </p:nvPr>
        </p:nvGraphicFramePr>
        <p:xfrm>
          <a:off x="251521" y="1124744"/>
          <a:ext cx="2361810" cy="49712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TextBox 15"/>
          <p:cNvSpPr txBox="1"/>
          <p:nvPr/>
        </p:nvSpPr>
        <p:spPr>
          <a:xfrm>
            <a:off x="2666628" y="1108188"/>
            <a:ext cx="3810744" cy="2369880"/>
          </a:xfrm>
          <a:prstGeom prst="rect">
            <a:avLst/>
          </a:prstGeom>
          <a:noFill/>
        </p:spPr>
        <p:txBody>
          <a:bodyPr wrap="square" rtlCol="0">
            <a:spAutoFit/>
          </a:bodyPr>
          <a:lstStyle/>
          <a:p>
            <a:pPr marL="342900" indent="-342900">
              <a:buFont typeface="Arial" panose="020B0604020202020204" pitchFamily="34" charset="0"/>
              <a:buChar char="•"/>
            </a:pPr>
            <a:r>
              <a:rPr lang="en-GB" sz="2000" dirty="0"/>
              <a:t>Project meetings</a:t>
            </a:r>
          </a:p>
          <a:p>
            <a:pPr marL="342900" indent="-342900">
              <a:buFont typeface="Arial" panose="020B0604020202020204" pitchFamily="34" charset="0"/>
              <a:buChar char="•"/>
            </a:pPr>
            <a:r>
              <a:rPr lang="en-GB" sz="2000" dirty="0"/>
              <a:t>Minutes and work plan</a:t>
            </a:r>
          </a:p>
          <a:p>
            <a:pPr marL="342900" indent="-342900">
              <a:buFont typeface="Arial" panose="020B0604020202020204" pitchFamily="34" charset="0"/>
              <a:buChar char="•"/>
            </a:pPr>
            <a:r>
              <a:rPr lang="en-GB" sz="2000" dirty="0"/>
              <a:t>Online meetings</a:t>
            </a:r>
          </a:p>
          <a:p>
            <a:pPr marL="800100" lvl="1" indent="-342900">
              <a:buFont typeface="Arial" panose="020B0604020202020204" pitchFamily="34" charset="0"/>
              <a:buChar char="•"/>
            </a:pPr>
            <a:r>
              <a:rPr lang="en-GB" sz="2000" dirty="0"/>
              <a:t>Coordinators</a:t>
            </a:r>
          </a:p>
          <a:p>
            <a:pPr marL="800100" lvl="1" indent="-342900">
              <a:buFont typeface="Arial" panose="020B0604020202020204" pitchFamily="34" charset="0"/>
              <a:buChar char="•"/>
            </a:pPr>
            <a:r>
              <a:rPr lang="en-GB" sz="2000" dirty="0"/>
              <a:t>Secretaries</a:t>
            </a:r>
          </a:p>
          <a:p>
            <a:pPr marL="342900" indent="-342900">
              <a:buFont typeface="Arial" panose="020B0604020202020204" pitchFamily="34" charset="0"/>
              <a:buChar char="•"/>
            </a:pPr>
            <a:r>
              <a:rPr lang="en-GB" sz="2000" dirty="0"/>
              <a:t>Task progress control</a:t>
            </a:r>
          </a:p>
          <a:p>
            <a:pPr marL="285750" indent="-285750">
              <a:buFontTx/>
              <a:buChar char="-"/>
            </a:pPr>
            <a:endParaRPr lang="en-US" sz="2800" dirty="0"/>
          </a:p>
        </p:txBody>
      </p:sp>
      <p:pic>
        <p:nvPicPr>
          <p:cNvPr id="17" name="Picture 2" descr="Bilderesultat for agile"/>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414175" y="3628106"/>
            <a:ext cx="2857500" cy="20509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lderesultat for asana yoga"/>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934200" y="2454766"/>
            <a:ext cx="1656185" cy="251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34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itle 1"/>
          <p:cNvSpPr>
            <a:spLocks noGrp="1"/>
          </p:cNvSpPr>
          <p:nvPr>
            <p:ph type="title"/>
          </p:nvPr>
        </p:nvSpPr>
        <p:spPr>
          <a:xfrm>
            <a:off x="2811493" y="347220"/>
            <a:ext cx="4182145" cy="615553"/>
          </a:xfrm>
        </p:spPr>
        <p:txBody>
          <a:bodyPr>
            <a:normAutofit fontScale="90000"/>
          </a:bodyPr>
          <a:lstStyle/>
          <a:p>
            <a:r>
              <a:rPr lang="en-GB" dirty="0"/>
              <a:t>Creative solutions</a:t>
            </a:r>
            <a:endParaRPr lang="en-US" dirty="0"/>
          </a:p>
        </p:txBody>
      </p:sp>
      <p:sp>
        <p:nvSpPr>
          <p:cNvPr id="17" name="Content Placeholder 2"/>
          <p:cNvSpPr txBox="1">
            <a:spLocks/>
          </p:cNvSpPr>
          <p:nvPr/>
        </p:nvSpPr>
        <p:spPr>
          <a:xfrm>
            <a:off x="576000" y="1196753"/>
            <a:ext cx="7992000" cy="460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Working with language barrier</a:t>
            </a:r>
          </a:p>
          <a:p>
            <a:r>
              <a:rPr lang="en-GB" dirty="0"/>
              <a:t>Group creative techniques</a:t>
            </a:r>
          </a:p>
          <a:p>
            <a:r>
              <a:rPr lang="en-GB" dirty="0"/>
              <a:t>Cross-project evaluation</a:t>
            </a:r>
            <a:endParaRPr lang="en-US" dirty="0"/>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r="18101"/>
          <a:stretch/>
        </p:blipFill>
        <p:spPr>
          <a:xfrm>
            <a:off x="304800" y="2895600"/>
            <a:ext cx="1872208" cy="2619375"/>
          </a:xfrm>
          <a:prstGeom prst="rect">
            <a:avLst/>
          </a:prstGeom>
        </p:spPr>
      </p:pic>
      <p:pic>
        <p:nvPicPr>
          <p:cNvPr id="19" name="Picture 18"/>
          <p:cNvPicPr>
            <a:picLocks noChangeAspect="1"/>
          </p:cNvPicPr>
          <p:nvPr/>
        </p:nvPicPr>
        <p:blipFill>
          <a:blip r:embed="rId7"/>
          <a:stretch>
            <a:fillRect/>
          </a:stretch>
        </p:blipFill>
        <p:spPr>
          <a:xfrm>
            <a:off x="2697131" y="2862585"/>
            <a:ext cx="2664296" cy="255218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43126" y="3593367"/>
            <a:ext cx="3524407" cy="1152128"/>
          </a:xfrm>
          <a:prstGeom prst="rect">
            <a:avLst/>
          </a:prstGeom>
        </p:spPr>
      </p:pic>
    </p:spTree>
    <p:extLst>
      <p:ext uri="{BB962C8B-B14F-4D97-AF65-F5344CB8AC3E}">
        <p14:creationId xmlns:p14="http://schemas.microsoft.com/office/powerpoint/2010/main" val="3054060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txBox="1">
            <a:spLocks/>
          </p:cNvSpPr>
          <p:nvPr/>
        </p:nvSpPr>
        <p:spPr>
          <a:xfrm>
            <a:off x="2590800" y="334156"/>
            <a:ext cx="5139000"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Cross-project evaluation</a:t>
            </a:r>
            <a:endParaRPr lang="en-US" dirty="0">
              <a:solidFill>
                <a:schemeClr val="tx1"/>
              </a:solidFill>
            </a:endParaRPr>
          </a:p>
        </p:txBody>
      </p:sp>
      <p:pic>
        <p:nvPicPr>
          <p:cNvPr id="13" name="Content Placeholder 3"/>
          <p:cNvPicPr>
            <a:picLocks noChangeAspect="1"/>
          </p:cNvPicPr>
          <p:nvPr/>
        </p:nvPicPr>
        <p:blipFill>
          <a:blip r:embed="rId6"/>
          <a:stretch>
            <a:fillRect/>
          </a:stretch>
        </p:blipFill>
        <p:spPr>
          <a:xfrm>
            <a:off x="827585" y="1003042"/>
            <a:ext cx="7478216" cy="36402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1000" y="4128377"/>
            <a:ext cx="5889518" cy="1978849"/>
          </a:xfrm>
          <a:prstGeom prst="rect">
            <a:avLst/>
          </a:prstGeom>
          <a:ln>
            <a:solidFill>
              <a:schemeClr val="accent1"/>
            </a:solidFill>
          </a:ln>
        </p:spPr>
      </p:pic>
    </p:spTree>
    <p:extLst>
      <p:ext uri="{BB962C8B-B14F-4D97-AF65-F5344CB8AC3E}">
        <p14:creationId xmlns:p14="http://schemas.microsoft.com/office/powerpoint/2010/main" val="252474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Content Placeholder 2"/>
          <p:cNvSpPr txBox="1">
            <a:spLocks/>
          </p:cNvSpPr>
          <p:nvPr/>
        </p:nvSpPr>
        <p:spPr>
          <a:xfrm>
            <a:off x="574225" y="958662"/>
            <a:ext cx="7958231" cy="51458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2 persons from each partner, 3-4 working days.</a:t>
            </a:r>
          </a:p>
          <a:p>
            <a:endParaRPr lang="en-GB" dirty="0"/>
          </a:p>
          <a:p>
            <a:endParaRPr lang="en-GB" dirty="0"/>
          </a:p>
          <a:p>
            <a:endParaRPr lang="en-GB" dirty="0"/>
          </a:p>
          <a:p>
            <a:endParaRPr lang="en-GB" sz="1050" dirty="0"/>
          </a:p>
        </p:txBody>
      </p:sp>
      <p:graphicFrame>
        <p:nvGraphicFramePr>
          <p:cNvPr id="16" name="Table 15"/>
          <p:cNvGraphicFramePr>
            <a:graphicFrameLocks noGrp="1"/>
          </p:cNvGraphicFramePr>
          <p:nvPr>
            <p:extLst>
              <p:ext uri="{D42A27DB-BD31-4B8C-83A1-F6EECF244321}">
                <p14:modId xmlns:p14="http://schemas.microsoft.com/office/powerpoint/2010/main" val="1341578883"/>
              </p:ext>
            </p:extLst>
          </p:nvPr>
        </p:nvGraphicFramePr>
        <p:xfrm>
          <a:off x="574225" y="1441620"/>
          <a:ext cx="7849352" cy="2042160"/>
        </p:xfrm>
        <a:graphic>
          <a:graphicData uri="http://schemas.openxmlformats.org/drawingml/2006/table">
            <a:tbl>
              <a:tblPr firstRow="1" bandRow="1">
                <a:tableStyleId>{5C22544A-7EE6-4342-B048-85BDC9FD1C3A}</a:tableStyleId>
              </a:tblPr>
              <a:tblGrid>
                <a:gridCol w="3924676">
                  <a:extLst>
                    <a:ext uri="{9D8B030D-6E8A-4147-A177-3AD203B41FA5}">
                      <a16:colId xmlns:a16="http://schemas.microsoft.com/office/drawing/2014/main" val="20000"/>
                    </a:ext>
                  </a:extLst>
                </a:gridCol>
                <a:gridCol w="3924676">
                  <a:extLst>
                    <a:ext uri="{9D8B030D-6E8A-4147-A177-3AD203B41FA5}">
                      <a16:colId xmlns:a16="http://schemas.microsoft.com/office/drawing/2014/main" val="20001"/>
                    </a:ext>
                  </a:extLst>
                </a:gridCol>
              </a:tblGrid>
              <a:tr h="1966282">
                <a:tc>
                  <a:txBody>
                    <a:bodyPr/>
                    <a:lstStyle/>
                    <a:p>
                      <a:pPr lvl="1"/>
                      <a:r>
                        <a:rPr lang="en-GB" sz="2000" b="0" dirty="0">
                          <a:solidFill>
                            <a:schemeClr val="tx1"/>
                          </a:solidFill>
                        </a:rPr>
                        <a:t>Oslo,</a:t>
                      </a:r>
                      <a:r>
                        <a:rPr lang="en-GB" sz="2000" b="0" baseline="0" dirty="0">
                          <a:solidFill>
                            <a:schemeClr val="tx1"/>
                          </a:solidFill>
                        </a:rPr>
                        <a:t> Norway, 11/2015</a:t>
                      </a:r>
                      <a:endParaRPr lang="en-GB" sz="2000" b="0" dirty="0">
                        <a:solidFill>
                          <a:schemeClr val="tx1"/>
                        </a:solidFill>
                      </a:endParaRPr>
                    </a:p>
                    <a:p>
                      <a:pPr lvl="1"/>
                      <a:r>
                        <a:rPr lang="en-GB" sz="2000" b="0" dirty="0">
                          <a:solidFill>
                            <a:schemeClr val="tx1"/>
                          </a:solidFill>
                        </a:rPr>
                        <a:t>Kandy, Sri Lanka, 03/2016</a:t>
                      </a:r>
                    </a:p>
                    <a:p>
                      <a:pPr lvl="1"/>
                      <a:r>
                        <a:rPr lang="en-GB" sz="2000" b="0" dirty="0">
                          <a:solidFill>
                            <a:schemeClr val="tx1"/>
                          </a:solidFill>
                        </a:rPr>
                        <a:t>Kiev, Ukraine 05/2016</a:t>
                      </a:r>
                    </a:p>
                    <a:p>
                      <a:pPr lvl="1"/>
                      <a:r>
                        <a:rPr lang="en-GB" sz="2000" b="0" dirty="0">
                          <a:solidFill>
                            <a:schemeClr val="tx1"/>
                          </a:solidFill>
                        </a:rPr>
                        <a:t>Olsztyn, Poland 09/2016</a:t>
                      </a:r>
                    </a:p>
                    <a:p>
                      <a:pPr lvl="1"/>
                      <a:r>
                        <a:rPr lang="en-GB" sz="2000" b="0" dirty="0">
                          <a:solidFill>
                            <a:schemeClr val="tx1"/>
                          </a:solidFill>
                        </a:rPr>
                        <a:t>Qingdao, China 12/2016</a:t>
                      </a:r>
                    </a:p>
                    <a:p>
                      <a:pPr lvl="1"/>
                      <a:r>
                        <a:rPr lang="en-GB" sz="2000" b="0" dirty="0">
                          <a:solidFill>
                            <a:schemeClr val="tx1"/>
                          </a:solidFill>
                        </a:rPr>
                        <a:t>Höxter, Germany 04/2017</a:t>
                      </a:r>
                    </a:p>
                  </a:txBody>
                  <a:tcPr>
                    <a:solidFill>
                      <a:schemeClr val="accent1">
                        <a:alpha val="36000"/>
                      </a:schemeClr>
                    </a:solidFill>
                  </a:tcPr>
                </a:tc>
                <a:tc>
                  <a:txBody>
                    <a:bodyPr/>
                    <a:lstStyle/>
                    <a:p>
                      <a:pPr lvl="1"/>
                      <a:r>
                        <a:rPr lang="en-GB" sz="2000" b="0" dirty="0">
                          <a:solidFill>
                            <a:schemeClr val="tx1"/>
                          </a:solidFill>
                        </a:rPr>
                        <a:t>Cherkassy, Ukraine, 07/2017</a:t>
                      </a:r>
                    </a:p>
                    <a:p>
                      <a:pPr lvl="1"/>
                      <a:r>
                        <a:rPr lang="en-GB" sz="2000" b="0" dirty="0">
                          <a:solidFill>
                            <a:schemeClr val="tx1"/>
                          </a:solidFill>
                        </a:rPr>
                        <a:t>Jinan, China, 11/2017</a:t>
                      </a:r>
                    </a:p>
                    <a:p>
                      <a:pPr lvl="1"/>
                      <a:r>
                        <a:rPr lang="en-GB" sz="2000" b="0" dirty="0">
                          <a:solidFill>
                            <a:schemeClr val="tx1"/>
                          </a:solidFill>
                        </a:rPr>
                        <a:t>Jaffna, Sri Lanka 02/2018</a:t>
                      </a:r>
                    </a:p>
                    <a:p>
                      <a:pPr lvl="1"/>
                      <a:r>
                        <a:rPr lang="en-GB" sz="2000" b="0" dirty="0">
                          <a:solidFill>
                            <a:schemeClr val="tx1"/>
                          </a:solidFill>
                        </a:rPr>
                        <a:t>Dnepro, Ukraine 06/2018</a:t>
                      </a:r>
                    </a:p>
                    <a:p>
                      <a:pPr lvl="1"/>
                      <a:r>
                        <a:rPr lang="en-GB" sz="2000" b="0" dirty="0">
                          <a:solidFill>
                            <a:schemeClr val="tx1"/>
                          </a:solidFill>
                        </a:rPr>
                        <a:t>Ås, Norway 10/2018</a:t>
                      </a:r>
                    </a:p>
                    <a:p>
                      <a:endParaRPr lang="en-GB" sz="2800" b="0" dirty="0">
                        <a:solidFill>
                          <a:schemeClr val="tx1"/>
                        </a:solidFill>
                      </a:endParaRPr>
                    </a:p>
                  </a:txBody>
                  <a:tcPr>
                    <a:solidFill>
                      <a:schemeClr val="accent1">
                        <a:alpha val="36000"/>
                      </a:schemeClr>
                    </a:solidFill>
                  </a:tcPr>
                </a:tc>
                <a:extLst>
                  <a:ext uri="{0D108BD9-81ED-4DB2-BD59-A6C34878D82A}">
                    <a16:rowId xmlns:a16="http://schemas.microsoft.com/office/drawing/2014/main" val="10000"/>
                  </a:ext>
                </a:extLst>
              </a:tr>
            </a:tbl>
          </a:graphicData>
        </a:graphic>
      </p:graphicFrame>
      <p:pic>
        <p:nvPicPr>
          <p:cNvPr id="18" name="Picture 17"/>
          <p:cNvPicPr>
            <a:picLocks noChangeAspect="1"/>
          </p:cNvPicPr>
          <p:nvPr/>
        </p:nvPicPr>
        <p:blipFill>
          <a:blip r:embed="rId6"/>
          <a:stretch>
            <a:fillRect/>
          </a:stretch>
        </p:blipFill>
        <p:spPr>
          <a:xfrm>
            <a:off x="4362673" y="3764718"/>
            <a:ext cx="4019327" cy="2301999"/>
          </a:xfrm>
          <a:prstGeom prst="rect">
            <a:avLst/>
          </a:prstGeom>
        </p:spPr>
      </p:pic>
      <p:sp>
        <p:nvSpPr>
          <p:cNvPr id="19" name="Title 1"/>
          <p:cNvSpPr txBox="1">
            <a:spLocks/>
          </p:cNvSpPr>
          <p:nvPr/>
        </p:nvSpPr>
        <p:spPr>
          <a:xfrm>
            <a:off x="3277761" y="305930"/>
            <a:ext cx="3387211" cy="553998"/>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sz="3600" dirty="0">
                <a:solidFill>
                  <a:schemeClr val="tx1"/>
                </a:solidFill>
              </a:rPr>
              <a:t>Project meetings</a:t>
            </a:r>
          </a:p>
        </p:txBody>
      </p:sp>
      <p:pic>
        <p:nvPicPr>
          <p:cNvPr id="13" name="Picture 12">
            <a:extLst>
              <a:ext uri="{FF2B5EF4-FFF2-40B4-BE49-F238E27FC236}">
                <a16:creationId xmlns:a16="http://schemas.microsoft.com/office/drawing/2014/main" id="{8EF4CDD5-237C-48E7-AFF6-303D65F7CEA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1372" y="3746578"/>
            <a:ext cx="3505200" cy="2348211"/>
          </a:xfrm>
          <a:prstGeom prst="rect">
            <a:avLst/>
          </a:prstGeom>
        </p:spPr>
      </p:pic>
    </p:spTree>
    <p:extLst>
      <p:ext uri="{BB962C8B-B14F-4D97-AF65-F5344CB8AC3E}">
        <p14:creationId xmlns:p14="http://schemas.microsoft.com/office/powerpoint/2010/main" val="1445636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3" name="Picture 2" descr="https://farm5.static.flickr.com/4559/38251403126_52952310c0_b.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5390" y="886125"/>
            <a:ext cx="4038600" cy="26937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85252" y="572913"/>
            <a:ext cx="4077317" cy="2880320"/>
          </a:xfrm>
          <a:prstGeom prst="rect">
            <a:avLst/>
          </a:prstGeom>
        </p:spPr>
      </p:pic>
      <p:pic>
        <p:nvPicPr>
          <p:cNvPr id="14" name="Picture 4" descr="https://farm5.static.flickr.com/4575/38305800751_ac3bf87e85_b.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358243" y="3349157"/>
            <a:ext cx="4427513" cy="279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09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6" name="Title 1"/>
          <p:cNvSpPr>
            <a:spLocks noGrp="1"/>
          </p:cNvSpPr>
          <p:nvPr>
            <p:ph type="title"/>
          </p:nvPr>
        </p:nvSpPr>
        <p:spPr>
          <a:xfrm>
            <a:off x="1563482" y="188640"/>
            <a:ext cx="6818518" cy="615553"/>
          </a:xfrm>
        </p:spPr>
        <p:txBody>
          <a:bodyPr>
            <a:noAutofit/>
          </a:bodyPr>
          <a:lstStyle/>
          <a:p>
            <a:r>
              <a:rPr lang="en-GB" sz="3200" dirty="0"/>
              <a:t>Student and staff mobility</a:t>
            </a:r>
          </a:p>
        </p:txBody>
      </p:sp>
      <p:graphicFrame>
        <p:nvGraphicFramePr>
          <p:cNvPr id="17" name="Content Placeholder 3"/>
          <p:cNvGraphicFramePr>
            <a:graphicFrameLocks/>
          </p:cNvGraphicFramePr>
          <p:nvPr>
            <p:extLst>
              <p:ext uri="{D42A27DB-BD31-4B8C-83A1-F6EECF244321}">
                <p14:modId xmlns:p14="http://schemas.microsoft.com/office/powerpoint/2010/main" val="3703400093"/>
              </p:ext>
            </p:extLst>
          </p:nvPr>
        </p:nvGraphicFramePr>
        <p:xfrm>
          <a:off x="467544" y="924560"/>
          <a:ext cx="8295456" cy="5218176"/>
        </p:xfrm>
        <a:graphic>
          <a:graphicData uri="http://schemas.openxmlformats.org/drawingml/2006/table">
            <a:tbl>
              <a:tblPr firstRow="1" bandRow="1">
                <a:tableStyleId>{5C22544A-7EE6-4342-B048-85BDC9FD1C3A}</a:tableStyleId>
              </a:tblPr>
              <a:tblGrid>
                <a:gridCol w="1382576">
                  <a:extLst>
                    <a:ext uri="{9D8B030D-6E8A-4147-A177-3AD203B41FA5}">
                      <a16:colId xmlns:a16="http://schemas.microsoft.com/office/drawing/2014/main" val="20000"/>
                    </a:ext>
                  </a:extLst>
                </a:gridCol>
                <a:gridCol w="1382576">
                  <a:extLst>
                    <a:ext uri="{9D8B030D-6E8A-4147-A177-3AD203B41FA5}">
                      <a16:colId xmlns:a16="http://schemas.microsoft.com/office/drawing/2014/main" val="20001"/>
                    </a:ext>
                  </a:extLst>
                </a:gridCol>
                <a:gridCol w="1382576">
                  <a:extLst>
                    <a:ext uri="{9D8B030D-6E8A-4147-A177-3AD203B41FA5}">
                      <a16:colId xmlns:a16="http://schemas.microsoft.com/office/drawing/2014/main" val="20002"/>
                    </a:ext>
                  </a:extLst>
                </a:gridCol>
                <a:gridCol w="1382576">
                  <a:extLst>
                    <a:ext uri="{9D8B030D-6E8A-4147-A177-3AD203B41FA5}">
                      <a16:colId xmlns:a16="http://schemas.microsoft.com/office/drawing/2014/main" val="20003"/>
                    </a:ext>
                  </a:extLst>
                </a:gridCol>
                <a:gridCol w="1382576">
                  <a:extLst>
                    <a:ext uri="{9D8B030D-6E8A-4147-A177-3AD203B41FA5}">
                      <a16:colId xmlns:a16="http://schemas.microsoft.com/office/drawing/2014/main" val="20004"/>
                    </a:ext>
                  </a:extLst>
                </a:gridCol>
                <a:gridCol w="1382576">
                  <a:extLst>
                    <a:ext uri="{9D8B030D-6E8A-4147-A177-3AD203B41FA5}">
                      <a16:colId xmlns:a16="http://schemas.microsoft.com/office/drawing/2014/main" val="20005"/>
                    </a:ext>
                  </a:extLst>
                </a:gridCol>
              </a:tblGrid>
              <a:tr h="307967">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Category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From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To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Number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When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Duration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07967">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Staff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PL,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UA-DN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2x3univ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06/2016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week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Staff</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NO, PL, DE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UA-KPI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2x3univ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06/2017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week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07967">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Staff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PL,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UA-CHER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2x3univ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06/2018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1 week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0003"/>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Staff</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 x 3 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PL,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2x3univ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06/2016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week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Staff</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 x 3 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PL,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2x3univ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06/2017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week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Staff</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 x 3 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PL,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2x3univ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06/2018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week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NMBU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3x10 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3 weeks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SL-UOP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2x10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univ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3 weeks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CN-QTU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2x10 univ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3 weeks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UAx3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NMBU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4+4+3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09/2016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1 year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UAx3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PL-UMW</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09/2017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1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UAx3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NMBU</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09/2017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1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307967">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a:t>
                      </a:r>
                      <a:r>
                        <a:rPr lang="en-GB" sz="2000" b="1" dirty="0">
                          <a:solidFill>
                            <a:srgbClr val="009D7F"/>
                          </a:solidFill>
                          <a:effectLst/>
                          <a:latin typeface="Calibri" panose="020F0502020204030204" pitchFamily="34" charset="0"/>
                          <a:ea typeface="Calibri" panose="020F0502020204030204" pitchFamily="34" charset="0"/>
                          <a:cs typeface="Times New Roman" panose="02020603050405020304" pitchFamily="18" charset="0"/>
                        </a:rPr>
                        <a:t>PL</a:t>
                      </a:r>
                      <a:r>
                        <a:rPr lang="en-GB" sz="2000" dirty="0">
                          <a:effectLst/>
                          <a:latin typeface="Calibri" panose="020F0502020204030204" pitchFamily="34" charset="0"/>
                          <a:ea typeface="Calibri" panose="020F0502020204030204" pitchFamily="34" charset="0"/>
                          <a:cs typeface="Times New Roman" panose="02020603050405020304" pitchFamily="18" charset="0"/>
                        </a:rPr>
                        <a:t>,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UA-KPI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01/2017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5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0013"/>
                  </a:ext>
                </a:extLst>
              </a:tr>
              <a:tr h="307967">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a:t>
                      </a:r>
                      <a:r>
                        <a:rPr lang="en-GB" sz="2000" b="1" dirty="0">
                          <a:solidFill>
                            <a:srgbClr val="009D7F"/>
                          </a:solidFill>
                          <a:effectLst/>
                          <a:latin typeface="Calibri" panose="020F0502020204030204" pitchFamily="34" charset="0"/>
                          <a:ea typeface="Calibri" panose="020F0502020204030204" pitchFamily="34" charset="0"/>
                          <a:cs typeface="Times New Roman" panose="02020603050405020304" pitchFamily="18" charset="0"/>
                        </a:rPr>
                        <a:t>PL</a:t>
                      </a:r>
                      <a:r>
                        <a:rPr lang="en-GB" sz="2000" dirty="0">
                          <a:effectLst/>
                          <a:latin typeface="Calibri" panose="020F0502020204030204" pitchFamily="34" charset="0"/>
                          <a:ea typeface="Calibri" panose="020F0502020204030204" pitchFamily="34" charset="0"/>
                          <a:cs typeface="Times New Roman" panose="02020603050405020304" pitchFamily="18" charset="0"/>
                        </a:rPr>
                        <a:t>,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UA-DN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01/2017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5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0014"/>
                  </a:ext>
                </a:extLst>
              </a:tr>
              <a:tr h="307967">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Student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NO, </a:t>
                      </a:r>
                      <a:r>
                        <a:rPr lang="en-GB" sz="2000" b="1" dirty="0">
                          <a:solidFill>
                            <a:srgbClr val="009D7F"/>
                          </a:solidFill>
                          <a:effectLst/>
                          <a:latin typeface="Calibri" panose="020F0502020204030204" pitchFamily="34" charset="0"/>
                          <a:ea typeface="Calibri" panose="020F0502020204030204" pitchFamily="34" charset="0"/>
                          <a:cs typeface="Times New Roman" panose="02020603050405020304" pitchFamily="18" charset="0"/>
                        </a:rPr>
                        <a:t>PL</a:t>
                      </a:r>
                      <a:r>
                        <a:rPr lang="en-GB" sz="2000" dirty="0">
                          <a:effectLst/>
                          <a:latin typeface="Calibri" panose="020F0502020204030204" pitchFamily="34" charset="0"/>
                          <a:ea typeface="Calibri" panose="020F0502020204030204" pitchFamily="34" charset="0"/>
                          <a:cs typeface="Times New Roman" panose="02020603050405020304" pitchFamily="18" charset="0"/>
                        </a:rPr>
                        <a:t>, 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UA-CHER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2+2+2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a:effectLst/>
                          <a:latin typeface="Calibri" panose="020F0502020204030204" pitchFamily="34" charset="0"/>
                          <a:ea typeface="Calibri" panose="020F0502020204030204" pitchFamily="34" charset="0"/>
                          <a:cs typeface="Times New Roman" panose="02020603050405020304" pitchFamily="18" charset="0"/>
                        </a:rPr>
                        <a:t>01/2017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4-5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339240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farm9.static.flickr.com/8548/30028080751_670a508dbc_b.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3698185"/>
            <a:ext cx="4191000" cy="3143250"/>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2" name="Picture 2" descr="https://farm5.static.flickr.com/4557/26864781489_07ef8dda4c_b.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6248" y="862098"/>
            <a:ext cx="3886200" cy="2912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57503" y="3603032"/>
            <a:ext cx="4354698" cy="2336628"/>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62644" y="625491"/>
            <a:ext cx="3744416" cy="2808312"/>
          </a:xfrm>
          <a:prstGeom prst="rect">
            <a:avLst/>
          </a:prstGeom>
        </p:spPr>
      </p:pic>
    </p:spTree>
    <p:extLst>
      <p:ext uri="{BB962C8B-B14F-4D97-AF65-F5344CB8AC3E}">
        <p14:creationId xmlns:p14="http://schemas.microsoft.com/office/powerpoint/2010/main" val="1444252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1494" y="1197000"/>
            <a:ext cx="8101013" cy="4743000"/>
          </a:xfrm>
        </p:spPr>
        <p:txBody>
          <a:bodyPr/>
          <a:lstStyle/>
          <a:p>
            <a:r>
              <a:rPr lang="en-GB" sz="2600" b="1" dirty="0"/>
              <a:t>8</a:t>
            </a:r>
            <a:r>
              <a:rPr lang="en-GB" sz="2600" dirty="0"/>
              <a:t> Teaching Members (Prof, Ass Prof)</a:t>
            </a:r>
          </a:p>
          <a:p>
            <a:r>
              <a:rPr lang="en-GB" sz="2600" b="1" dirty="0"/>
              <a:t>3</a:t>
            </a:r>
            <a:r>
              <a:rPr lang="en-GB" sz="2600" dirty="0"/>
              <a:t> Research Coordinators (Post Docs &amp; Research Ass)</a:t>
            </a:r>
          </a:p>
          <a:p>
            <a:r>
              <a:rPr lang="en-GB" sz="2600" b="1" dirty="0"/>
              <a:t>14</a:t>
            </a:r>
            <a:r>
              <a:rPr lang="en-GB" sz="2600" dirty="0"/>
              <a:t> PhD students</a:t>
            </a:r>
          </a:p>
          <a:p>
            <a:r>
              <a:rPr lang="en-GB" sz="2600" b="1" dirty="0"/>
              <a:t>60</a:t>
            </a:r>
            <a:r>
              <a:rPr lang="en-GB" sz="2600" dirty="0"/>
              <a:t> MSc students</a:t>
            </a:r>
          </a:p>
          <a:p>
            <a:r>
              <a:rPr lang="en-GB" sz="2600" b="1" dirty="0"/>
              <a:t>2</a:t>
            </a:r>
            <a:r>
              <a:rPr lang="en-GB" sz="2600" dirty="0"/>
              <a:t> Project Coordinators</a:t>
            </a:r>
          </a:p>
        </p:txBody>
      </p:sp>
      <p:sp>
        <p:nvSpPr>
          <p:cNvPr id="3" name="Footer Placeholder 2"/>
          <p:cNvSpPr>
            <a:spLocks noGrp="1"/>
          </p:cNvSpPr>
          <p:nvPr>
            <p:ph type="ftr" sz="quarter" idx="10"/>
          </p:nvPr>
        </p:nvSpPr>
        <p:spPr/>
        <p:txBody>
          <a:bodyPr/>
          <a:lstStyle/>
          <a:p>
            <a:r>
              <a:rPr lang="en-US"/>
              <a:t>Norwegian University of Life Sciences</a:t>
            </a:r>
            <a:endParaRPr lang="nb-NO"/>
          </a:p>
        </p:txBody>
      </p:sp>
      <p:sp>
        <p:nvSpPr>
          <p:cNvPr id="4" name="Slide Number Placeholder 3"/>
          <p:cNvSpPr>
            <a:spLocks noGrp="1"/>
          </p:cNvSpPr>
          <p:nvPr>
            <p:ph type="sldNum" sz="quarter" idx="11"/>
          </p:nvPr>
        </p:nvSpPr>
        <p:spPr/>
        <p:txBody>
          <a:bodyPr/>
          <a:lstStyle/>
          <a:p>
            <a:fld id="{0A3ED7E7-E538-48B7-BF27-18C497C3E180}" type="slidenum">
              <a:rPr lang="nb-NO" smtClean="0"/>
              <a:pPr/>
              <a:t>3</a:t>
            </a:fld>
            <a:endParaRPr lang="nb-NO"/>
          </a:p>
        </p:txBody>
      </p:sp>
      <p:sp>
        <p:nvSpPr>
          <p:cNvPr id="5" name="Title 4"/>
          <p:cNvSpPr>
            <a:spLocks noGrp="1"/>
          </p:cNvSpPr>
          <p:nvPr>
            <p:ph type="title"/>
          </p:nvPr>
        </p:nvSpPr>
        <p:spPr>
          <a:xfrm>
            <a:off x="457200" y="274638"/>
            <a:ext cx="8229600" cy="819425"/>
          </a:xfrm>
        </p:spPr>
        <p:txBody>
          <a:bodyPr>
            <a:normAutofit/>
          </a:bodyPr>
          <a:lstStyle/>
          <a:p>
            <a:r>
              <a:rPr lang="en-GB" sz="3200" b="1" dirty="0"/>
              <a:t>Water Harmony initiative</a:t>
            </a:r>
            <a:endParaRPr lang="en-US" sz="3200" b="1" dirty="0"/>
          </a:p>
        </p:txBody>
      </p:sp>
      <p:graphicFrame>
        <p:nvGraphicFramePr>
          <p:cNvPr id="6" name="Diagram 5"/>
          <p:cNvGraphicFramePr/>
          <p:nvPr>
            <p:extLst/>
          </p:nvPr>
        </p:nvGraphicFramePr>
        <p:xfrm>
          <a:off x="2226000" y="3022844"/>
          <a:ext cx="4692000" cy="3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7136786" y="3386350"/>
            <a:ext cx="1295874" cy="4320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solidFill>
                  <a:prstClr val="white"/>
                </a:solidFill>
              </a:rPr>
              <a:t>Bilateral</a:t>
            </a:r>
            <a:endParaRPr lang="en-US" dirty="0">
              <a:solidFill>
                <a:prstClr val="white"/>
              </a:solidFill>
            </a:endParaRPr>
          </a:p>
        </p:txBody>
      </p:sp>
      <p:sp>
        <p:nvSpPr>
          <p:cNvPr id="8" name="Rectangle 7"/>
          <p:cNvSpPr/>
          <p:nvPr/>
        </p:nvSpPr>
        <p:spPr>
          <a:xfrm>
            <a:off x="7122316" y="5599238"/>
            <a:ext cx="1295874" cy="4320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err="1">
                <a:solidFill>
                  <a:prstClr val="white"/>
                </a:solidFill>
              </a:rPr>
              <a:t>Consortial</a:t>
            </a:r>
            <a:endParaRPr lang="en-US" dirty="0">
              <a:solidFill>
                <a:prstClr val="white"/>
              </a:solidFill>
            </a:endParaRPr>
          </a:p>
        </p:txBody>
      </p:sp>
      <p:sp>
        <p:nvSpPr>
          <p:cNvPr id="9" name="Rectangle 8"/>
          <p:cNvSpPr/>
          <p:nvPr/>
        </p:nvSpPr>
        <p:spPr>
          <a:xfrm>
            <a:off x="527711" y="3945041"/>
            <a:ext cx="1458507" cy="64215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solidFill>
                  <a:prstClr val="white"/>
                </a:solidFill>
              </a:rPr>
              <a:t>Africa &amp; Asia</a:t>
            </a:r>
            <a:endParaRPr lang="en-US" dirty="0">
              <a:solidFill>
                <a:prstClr val="white"/>
              </a:solidFill>
            </a:endParaRPr>
          </a:p>
        </p:txBody>
      </p:sp>
      <p:sp>
        <p:nvSpPr>
          <p:cNvPr id="10" name="Rectangle 9"/>
          <p:cNvSpPr/>
          <p:nvPr/>
        </p:nvSpPr>
        <p:spPr>
          <a:xfrm>
            <a:off x="521491" y="5467685"/>
            <a:ext cx="1458507" cy="64215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solidFill>
                  <a:prstClr val="white"/>
                </a:solidFill>
              </a:rPr>
              <a:t>North America ++</a:t>
            </a:r>
            <a:endParaRPr lang="en-US" dirty="0">
              <a:solidFill>
                <a:prstClr val="white"/>
              </a:solidFill>
            </a:endParaRPr>
          </a:p>
        </p:txBody>
      </p:sp>
      <p:sp>
        <p:nvSpPr>
          <p:cNvPr id="11" name="Rectangle 10"/>
          <p:cNvSpPr/>
          <p:nvPr/>
        </p:nvSpPr>
        <p:spPr>
          <a:xfrm>
            <a:off x="521490" y="4706363"/>
            <a:ext cx="1458507" cy="64215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solidFill>
                  <a:prstClr val="white"/>
                </a:solidFill>
              </a:rPr>
              <a:t>Eurasia</a:t>
            </a:r>
            <a:endParaRPr lang="en-US" dirty="0">
              <a:solidFill>
                <a:prstClr val="white"/>
              </a:solidFill>
            </a:endParaRPr>
          </a:p>
        </p:txBody>
      </p:sp>
      <p:cxnSp>
        <p:nvCxnSpPr>
          <p:cNvPr id="13" name="Straight Connector 12"/>
          <p:cNvCxnSpPr>
            <a:stCxn id="9" idx="3"/>
          </p:cNvCxnSpPr>
          <p:nvPr/>
        </p:nvCxnSpPr>
        <p:spPr>
          <a:xfrm>
            <a:off x="1986218" y="4266119"/>
            <a:ext cx="239782" cy="108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3"/>
          </p:cNvCxnSpPr>
          <p:nvPr/>
        </p:nvCxnSpPr>
        <p:spPr>
          <a:xfrm>
            <a:off x="1979997" y="5027441"/>
            <a:ext cx="246003" cy="321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0" idx="3"/>
          </p:cNvCxnSpPr>
          <p:nvPr/>
        </p:nvCxnSpPr>
        <p:spPr>
          <a:xfrm flipV="1">
            <a:off x="1979998" y="5348519"/>
            <a:ext cx="246002" cy="440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1"/>
          </p:cNvCxnSpPr>
          <p:nvPr/>
        </p:nvCxnSpPr>
        <p:spPr>
          <a:xfrm flipH="1" flipV="1">
            <a:off x="6904392" y="3586361"/>
            <a:ext cx="232394" cy="15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1"/>
          </p:cNvCxnSpPr>
          <p:nvPr/>
        </p:nvCxnSpPr>
        <p:spPr>
          <a:xfrm flipH="1">
            <a:off x="6903530" y="5815238"/>
            <a:ext cx="218786"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697611" y="1989000"/>
            <a:ext cx="2219176" cy="92068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200" dirty="0">
                <a:solidFill>
                  <a:prstClr val="white"/>
                </a:solidFill>
              </a:rPr>
              <a:t>Conferences &amp; workshops</a:t>
            </a:r>
            <a:endParaRPr lang="en-US" sz="2200" dirty="0">
              <a:solidFill>
                <a:prstClr val="white"/>
              </a:solidFill>
            </a:endParaRPr>
          </a:p>
        </p:txBody>
      </p:sp>
      <p:sp>
        <p:nvSpPr>
          <p:cNvPr id="23" name="Rectangle 22"/>
          <p:cNvSpPr/>
          <p:nvPr/>
        </p:nvSpPr>
        <p:spPr>
          <a:xfrm>
            <a:off x="7136786" y="1997492"/>
            <a:ext cx="1295874" cy="4320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solidFill>
                  <a:prstClr val="white"/>
                </a:solidFill>
              </a:rPr>
              <a:t>IWA, EWA</a:t>
            </a:r>
            <a:endParaRPr lang="en-US" dirty="0">
              <a:solidFill>
                <a:prstClr val="white"/>
              </a:solidFill>
            </a:endParaRPr>
          </a:p>
        </p:txBody>
      </p:sp>
      <p:cxnSp>
        <p:nvCxnSpPr>
          <p:cNvPr id="27" name="Straight Connector 26"/>
          <p:cNvCxnSpPr>
            <a:cxnSpLocks/>
            <a:stCxn id="23" idx="1"/>
            <a:endCxn id="22" idx="3"/>
          </p:cNvCxnSpPr>
          <p:nvPr/>
        </p:nvCxnSpPr>
        <p:spPr>
          <a:xfrm flipH="1">
            <a:off x="6916787" y="2213492"/>
            <a:ext cx="219999" cy="235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H="1" flipV="1">
            <a:off x="6916787" y="2473566"/>
            <a:ext cx="219999" cy="274863"/>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122316" y="3987041"/>
            <a:ext cx="1295874" cy="4320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sz="1600" dirty="0">
                <a:solidFill>
                  <a:prstClr val="white"/>
                </a:solidFill>
              </a:rPr>
              <a:t>Living Labs</a:t>
            </a:r>
            <a:endParaRPr lang="en-US" sz="1600" dirty="0">
              <a:solidFill>
                <a:prstClr val="white"/>
              </a:solidFill>
            </a:endParaRPr>
          </a:p>
        </p:txBody>
      </p:sp>
      <p:cxnSp>
        <p:nvCxnSpPr>
          <p:cNvPr id="30" name="Straight Connector 29"/>
          <p:cNvCxnSpPr/>
          <p:nvPr/>
        </p:nvCxnSpPr>
        <p:spPr>
          <a:xfrm flipH="1" flipV="1">
            <a:off x="6917999" y="4184454"/>
            <a:ext cx="232394" cy="15989"/>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3406500-F8D5-4AEA-B4F8-E74821A8882A}"/>
              </a:ext>
            </a:extLst>
          </p:cNvPr>
          <p:cNvSpPr/>
          <p:nvPr/>
        </p:nvSpPr>
        <p:spPr>
          <a:xfrm>
            <a:off x="7122316" y="2532429"/>
            <a:ext cx="1295874" cy="4320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GB" dirty="0">
                <a:solidFill>
                  <a:prstClr val="white"/>
                </a:solidFill>
              </a:rPr>
              <a:t>NATO</a:t>
            </a:r>
            <a:endParaRPr lang="en-US" dirty="0">
              <a:solidFill>
                <a:prstClr val="white"/>
              </a:solidFill>
            </a:endParaRPr>
          </a:p>
        </p:txBody>
      </p:sp>
    </p:spTree>
    <p:extLst>
      <p:ext uri="{BB962C8B-B14F-4D97-AF65-F5344CB8AC3E}">
        <p14:creationId xmlns:p14="http://schemas.microsoft.com/office/powerpoint/2010/main" val="69469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6" name="Title 1"/>
          <p:cNvSpPr txBox="1">
            <a:spLocks/>
          </p:cNvSpPr>
          <p:nvPr/>
        </p:nvSpPr>
        <p:spPr>
          <a:xfrm>
            <a:off x="2093683" y="549599"/>
            <a:ext cx="6818518"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Dissemination &amp; exploitation</a:t>
            </a:r>
            <a:endParaRPr lang="en-US" dirty="0">
              <a:solidFill>
                <a:schemeClr val="tx1"/>
              </a:solidFill>
            </a:endParaRPr>
          </a:p>
        </p:txBody>
      </p:sp>
      <p:sp>
        <p:nvSpPr>
          <p:cNvPr id="17" name="Content Placeholder 2"/>
          <p:cNvSpPr txBox="1">
            <a:spLocks/>
          </p:cNvSpPr>
          <p:nvPr/>
        </p:nvSpPr>
        <p:spPr>
          <a:xfrm>
            <a:off x="576000" y="1219064"/>
            <a:ext cx="7992000" cy="5184575"/>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Priority channel – digital:</a:t>
            </a:r>
          </a:p>
          <a:p>
            <a:pPr lvl="1"/>
            <a:r>
              <a:rPr lang="en-GB"/>
              <a:t>Webpage</a:t>
            </a:r>
          </a:p>
          <a:p>
            <a:pPr lvl="1"/>
            <a:r>
              <a:rPr lang="en-GB"/>
              <a:t>Social networks</a:t>
            </a:r>
          </a:p>
          <a:p>
            <a:r>
              <a:rPr lang="en-GB"/>
              <a:t>Printed media</a:t>
            </a:r>
          </a:p>
          <a:p>
            <a:r>
              <a:rPr lang="en-GB"/>
              <a:t>Project publications</a:t>
            </a:r>
            <a:endParaRPr lang="en-US" dirty="0"/>
          </a:p>
        </p:txBody>
      </p:sp>
      <p:pic>
        <p:nvPicPr>
          <p:cNvPr id="18" name="Picture 17"/>
          <p:cNvPicPr>
            <a:picLocks noChangeAspect="1"/>
          </p:cNvPicPr>
          <p:nvPr/>
        </p:nvPicPr>
        <p:blipFill>
          <a:blip r:embed="rId6"/>
          <a:stretch>
            <a:fillRect/>
          </a:stretch>
        </p:blipFill>
        <p:spPr>
          <a:xfrm>
            <a:off x="3332089" y="2469162"/>
            <a:ext cx="5580112" cy="3354836"/>
          </a:xfrm>
          <a:prstGeom prst="rect">
            <a:avLst/>
          </a:prstGeom>
        </p:spPr>
      </p:pic>
    </p:spTree>
    <p:extLst>
      <p:ext uri="{BB962C8B-B14F-4D97-AF65-F5344CB8AC3E}">
        <p14:creationId xmlns:p14="http://schemas.microsoft.com/office/powerpoint/2010/main" val="2421268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txBox="1">
            <a:spLocks/>
          </p:cNvSpPr>
          <p:nvPr/>
        </p:nvSpPr>
        <p:spPr>
          <a:xfrm>
            <a:off x="1256109" y="641932"/>
            <a:ext cx="6818518"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Dissemination &amp; exploitation</a:t>
            </a:r>
            <a:endParaRPr lang="en-US" dirty="0">
              <a:solidFill>
                <a:schemeClr val="tx1"/>
              </a:solidFill>
            </a:endParaRPr>
          </a:p>
        </p:txBody>
      </p:sp>
      <p:pic>
        <p:nvPicPr>
          <p:cNvPr id="13" name="Content Placeholder 4"/>
          <p:cNvPicPr>
            <a:picLocks noChangeAspect="1"/>
          </p:cNvPicPr>
          <p:nvPr/>
        </p:nvPicPr>
        <p:blipFill>
          <a:blip r:embed="rId6"/>
          <a:stretch>
            <a:fillRect/>
          </a:stretch>
        </p:blipFill>
        <p:spPr>
          <a:xfrm>
            <a:off x="539552" y="1363080"/>
            <a:ext cx="7991475" cy="4526928"/>
          </a:xfrm>
          <a:prstGeom prst="rect">
            <a:avLst/>
          </a:prstGeom>
        </p:spPr>
      </p:pic>
    </p:spTree>
    <p:extLst>
      <p:ext uri="{BB962C8B-B14F-4D97-AF65-F5344CB8AC3E}">
        <p14:creationId xmlns:p14="http://schemas.microsoft.com/office/powerpoint/2010/main" val="629214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itle 1"/>
          <p:cNvSpPr txBox="1">
            <a:spLocks/>
          </p:cNvSpPr>
          <p:nvPr/>
        </p:nvSpPr>
        <p:spPr>
          <a:xfrm>
            <a:off x="2363418" y="485093"/>
            <a:ext cx="6098232"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Dissemination &amp; exploitation</a:t>
            </a:r>
            <a:endParaRPr lang="en-US" dirty="0">
              <a:solidFill>
                <a:schemeClr val="tx1"/>
              </a:solidFill>
            </a:endParaRPr>
          </a:p>
        </p:txBody>
      </p:sp>
      <p:sp>
        <p:nvSpPr>
          <p:cNvPr id="15" name="Content Placeholder 2"/>
          <p:cNvSpPr txBox="1">
            <a:spLocks/>
          </p:cNvSpPr>
          <p:nvPr/>
        </p:nvSpPr>
        <p:spPr>
          <a:xfrm>
            <a:off x="576000" y="1310671"/>
            <a:ext cx="7992000" cy="4752528"/>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Connectivity tool</a:t>
            </a:r>
            <a:endParaRPr lang="en-US" dirty="0"/>
          </a:p>
        </p:txBody>
      </p:sp>
      <p:pic>
        <p:nvPicPr>
          <p:cNvPr id="16" name="Picture 15"/>
          <p:cNvPicPr>
            <a:picLocks noChangeAspect="1"/>
          </p:cNvPicPr>
          <p:nvPr/>
        </p:nvPicPr>
        <p:blipFill>
          <a:blip r:embed="rId6"/>
          <a:stretch>
            <a:fillRect/>
          </a:stretch>
        </p:blipFill>
        <p:spPr>
          <a:xfrm>
            <a:off x="0" y="1867136"/>
            <a:ext cx="4104456" cy="3438995"/>
          </a:xfrm>
          <a:prstGeom prst="rect">
            <a:avLst/>
          </a:prstGeom>
        </p:spPr>
      </p:pic>
      <p:pic>
        <p:nvPicPr>
          <p:cNvPr id="17" name="Picture 16"/>
          <p:cNvPicPr>
            <a:picLocks noChangeAspect="1"/>
          </p:cNvPicPr>
          <p:nvPr/>
        </p:nvPicPr>
        <p:blipFill>
          <a:blip r:embed="rId7"/>
          <a:stretch>
            <a:fillRect/>
          </a:stretch>
        </p:blipFill>
        <p:spPr>
          <a:xfrm>
            <a:off x="4211271" y="1579104"/>
            <a:ext cx="4932729" cy="4390357"/>
          </a:xfrm>
          <a:prstGeom prst="rect">
            <a:avLst/>
          </a:prstGeom>
        </p:spPr>
      </p:pic>
    </p:spTree>
    <p:extLst>
      <p:ext uri="{BB962C8B-B14F-4D97-AF65-F5344CB8AC3E}">
        <p14:creationId xmlns:p14="http://schemas.microsoft.com/office/powerpoint/2010/main" val="916405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txBox="1">
            <a:spLocks/>
          </p:cNvSpPr>
          <p:nvPr/>
        </p:nvSpPr>
        <p:spPr>
          <a:xfrm>
            <a:off x="2276725" y="513810"/>
            <a:ext cx="6174432"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Dissemination &amp; exploitation</a:t>
            </a:r>
            <a:endParaRPr lang="en-US" dirty="0">
              <a:solidFill>
                <a:schemeClr val="tx1"/>
              </a:solidFill>
            </a:endParaRPr>
          </a:p>
        </p:txBody>
      </p:sp>
      <p:sp>
        <p:nvSpPr>
          <p:cNvPr id="13" name="Content Placeholder 2"/>
          <p:cNvSpPr txBox="1">
            <a:spLocks/>
          </p:cNvSpPr>
          <p:nvPr/>
        </p:nvSpPr>
        <p:spPr>
          <a:xfrm>
            <a:off x="576000" y="1114976"/>
            <a:ext cx="7992000" cy="4752528"/>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Internal communications instrument</a:t>
            </a:r>
            <a:endParaRPr lang="en-US" dirty="0"/>
          </a:p>
        </p:txBody>
      </p:sp>
      <p:pic>
        <p:nvPicPr>
          <p:cNvPr id="18" name="Picture 17"/>
          <p:cNvPicPr>
            <a:picLocks noChangeAspect="1"/>
          </p:cNvPicPr>
          <p:nvPr/>
        </p:nvPicPr>
        <p:blipFill>
          <a:blip r:embed="rId6"/>
          <a:stretch>
            <a:fillRect/>
          </a:stretch>
        </p:blipFill>
        <p:spPr>
          <a:xfrm>
            <a:off x="179513" y="1507096"/>
            <a:ext cx="4316288" cy="4660702"/>
          </a:xfrm>
          <a:prstGeom prst="rect">
            <a:avLst/>
          </a:prstGeom>
        </p:spPr>
      </p:pic>
      <p:pic>
        <p:nvPicPr>
          <p:cNvPr id="19" name="Picture 18"/>
          <p:cNvPicPr>
            <a:picLocks noChangeAspect="1"/>
          </p:cNvPicPr>
          <p:nvPr/>
        </p:nvPicPr>
        <p:blipFill>
          <a:blip r:embed="rId7"/>
          <a:stretch>
            <a:fillRect/>
          </a:stretch>
        </p:blipFill>
        <p:spPr>
          <a:xfrm>
            <a:off x="4730193" y="1741629"/>
            <a:ext cx="4234294" cy="4218050"/>
          </a:xfrm>
          <a:prstGeom prst="rect">
            <a:avLst/>
          </a:prstGeom>
        </p:spPr>
      </p:pic>
    </p:spTree>
    <p:extLst>
      <p:ext uri="{BB962C8B-B14F-4D97-AF65-F5344CB8AC3E}">
        <p14:creationId xmlns:p14="http://schemas.microsoft.com/office/powerpoint/2010/main" val="3997412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1"/>
          <p:cNvSpPr txBox="1">
            <a:spLocks/>
          </p:cNvSpPr>
          <p:nvPr/>
        </p:nvSpPr>
        <p:spPr>
          <a:xfrm>
            <a:off x="2276725" y="478118"/>
            <a:ext cx="6818518" cy="615553"/>
          </a:xfrm>
          <a:prstGeom prst="rect">
            <a:avLst/>
          </a:prstGeom>
        </p:spPr>
        <p:txBody>
          <a:bodyPr vert="horz" wrap="square" lIns="0" tIns="0" rIns="0" bIns="0" rtlCol="0" anchor="b" anchorCtr="0">
            <a:spAutoFit/>
          </a:bodyPr>
          <a:lstStyle>
            <a:lvl1pPr algn="l" defTabSz="914400" rtl="0" eaLnBrk="1" latinLnBrk="0" hangingPunct="1">
              <a:spcBef>
                <a:spcPct val="0"/>
              </a:spcBef>
              <a:buNone/>
              <a:defRPr sz="4000" kern="1200">
                <a:solidFill>
                  <a:srgbClr val="009D7F"/>
                </a:solidFill>
                <a:latin typeface="+mj-lt"/>
                <a:ea typeface="+mj-ea"/>
                <a:cs typeface="+mj-cs"/>
              </a:defRPr>
            </a:lvl1pPr>
          </a:lstStyle>
          <a:p>
            <a:r>
              <a:rPr lang="en-GB" dirty="0">
                <a:solidFill>
                  <a:schemeClr val="tx1"/>
                </a:solidFill>
              </a:rPr>
              <a:t>Dissemination &amp; exploitation</a:t>
            </a:r>
            <a:endParaRPr lang="en-US" dirty="0">
              <a:solidFill>
                <a:schemeClr val="tx1"/>
              </a:solidFill>
            </a:endParaRPr>
          </a:p>
        </p:txBody>
      </p:sp>
      <p:sp>
        <p:nvSpPr>
          <p:cNvPr id="13" name="Content Placeholder 2"/>
          <p:cNvSpPr txBox="1">
            <a:spLocks/>
          </p:cNvSpPr>
          <p:nvPr/>
        </p:nvSpPr>
        <p:spPr>
          <a:xfrm>
            <a:off x="611560" y="1114872"/>
            <a:ext cx="7992000" cy="4752528"/>
          </a:xfrm>
          <a:prstGeom prst="rect">
            <a:avLst/>
          </a:prstGeom>
        </p:spPr>
        <p:txBody>
          <a:bodyPr vert="horz" wrap="square" lIns="0" tIns="0" rIns="0" bIns="0" rtlCol="0" anchor="t" anchorCtr="0">
            <a:noAutofit/>
          </a:bodyPr>
          <a:lst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a:t>Flickr – photos, video &amp; lectures </a:t>
            </a:r>
            <a:endParaRPr lang="en-US" dirty="0"/>
          </a:p>
        </p:txBody>
      </p:sp>
      <p:pic>
        <p:nvPicPr>
          <p:cNvPr id="18" name="Picture 17"/>
          <p:cNvPicPr>
            <a:picLocks noChangeAspect="1"/>
          </p:cNvPicPr>
          <p:nvPr/>
        </p:nvPicPr>
        <p:blipFill>
          <a:blip r:embed="rId6"/>
          <a:stretch>
            <a:fillRect/>
          </a:stretch>
        </p:blipFill>
        <p:spPr>
          <a:xfrm>
            <a:off x="381000" y="1524000"/>
            <a:ext cx="4419600" cy="4640318"/>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57131" y="1154301"/>
            <a:ext cx="3665670" cy="2696915"/>
          </a:xfrm>
          <a:prstGeom prst="rect">
            <a:avLst/>
          </a:prstGeom>
        </p:spPr>
      </p:pic>
      <p:pic>
        <p:nvPicPr>
          <p:cNvPr id="20" name="Picture 19"/>
          <p:cNvPicPr>
            <a:picLocks noChangeAspect="1"/>
          </p:cNvPicPr>
          <p:nvPr/>
        </p:nvPicPr>
        <p:blipFill>
          <a:blip r:embed="rId8"/>
          <a:stretch>
            <a:fillRect/>
          </a:stretch>
        </p:blipFill>
        <p:spPr>
          <a:xfrm>
            <a:off x="5105400" y="3878596"/>
            <a:ext cx="3769132" cy="2162474"/>
          </a:xfrm>
          <a:prstGeom prst="rect">
            <a:avLst/>
          </a:prstGeom>
        </p:spPr>
      </p:pic>
    </p:spTree>
    <p:extLst>
      <p:ext uri="{BB962C8B-B14F-4D97-AF65-F5344CB8AC3E}">
        <p14:creationId xmlns:p14="http://schemas.microsoft.com/office/powerpoint/2010/main" val="2842221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itle 1"/>
          <p:cNvSpPr>
            <a:spLocks noGrp="1"/>
          </p:cNvSpPr>
          <p:nvPr>
            <p:ph type="title"/>
          </p:nvPr>
        </p:nvSpPr>
        <p:spPr>
          <a:xfrm>
            <a:off x="1600200" y="301129"/>
            <a:ext cx="6818518" cy="615553"/>
          </a:xfrm>
        </p:spPr>
        <p:txBody>
          <a:bodyPr>
            <a:normAutofit fontScale="90000"/>
          </a:bodyPr>
          <a:lstStyle/>
          <a:p>
            <a:r>
              <a:rPr lang="en-GB" dirty="0"/>
              <a:t>Social networks</a:t>
            </a:r>
            <a:endParaRPr lang="en-US" dirty="0"/>
          </a:p>
        </p:txBody>
      </p:sp>
      <p:pic>
        <p:nvPicPr>
          <p:cNvPr id="15" name="Content Placeholder 3"/>
          <p:cNvPicPr>
            <a:picLocks noChangeAspect="1"/>
          </p:cNvPicPr>
          <p:nvPr/>
        </p:nvPicPr>
        <p:blipFill>
          <a:blip r:embed="rId6"/>
          <a:stretch>
            <a:fillRect/>
          </a:stretch>
        </p:blipFill>
        <p:spPr>
          <a:xfrm>
            <a:off x="533401" y="971045"/>
            <a:ext cx="7991475" cy="2293964"/>
          </a:xfrm>
          <a:prstGeom prst="rect">
            <a:avLst/>
          </a:prstGeom>
        </p:spPr>
      </p:pic>
      <p:pic>
        <p:nvPicPr>
          <p:cNvPr id="16" name="Picture 15"/>
          <p:cNvPicPr>
            <a:picLocks noChangeAspect="1"/>
          </p:cNvPicPr>
          <p:nvPr/>
        </p:nvPicPr>
        <p:blipFill>
          <a:blip r:embed="rId7"/>
          <a:stretch>
            <a:fillRect/>
          </a:stretch>
        </p:blipFill>
        <p:spPr>
          <a:xfrm>
            <a:off x="1905000" y="3411290"/>
            <a:ext cx="5616790" cy="2715653"/>
          </a:xfrm>
          <a:prstGeom prst="rect">
            <a:avLst/>
          </a:prstGeom>
        </p:spPr>
      </p:pic>
    </p:spTree>
    <p:extLst>
      <p:ext uri="{BB962C8B-B14F-4D97-AF65-F5344CB8AC3E}">
        <p14:creationId xmlns:p14="http://schemas.microsoft.com/office/powerpoint/2010/main" val="913122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omsø"/>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045" y="0"/>
            <a:ext cx="919104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deresultat for norway fla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5145" y="4581000"/>
            <a:ext cx="148485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r="54502"/>
          <a:stretch/>
        </p:blipFill>
        <p:spPr>
          <a:xfrm>
            <a:off x="6300000" y="4671000"/>
            <a:ext cx="1224000" cy="900000"/>
          </a:xfrm>
          <a:prstGeom prst="rect">
            <a:avLst/>
          </a:prstGeom>
        </p:spPr>
      </p:pic>
    </p:spTree>
    <p:extLst>
      <p:ext uri="{BB962C8B-B14F-4D97-AF65-F5344CB8AC3E}">
        <p14:creationId xmlns:p14="http://schemas.microsoft.com/office/powerpoint/2010/main" val="1730612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jørundfjorden"/>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6001" y="-18474"/>
            <a:ext cx="9347215" cy="69754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norway powered by natur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54" y="405000"/>
            <a:ext cx="161896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8000" y="495000"/>
            <a:ext cx="2690218" cy="900000"/>
          </a:xfrm>
          <a:prstGeom prst="rect">
            <a:avLst/>
          </a:prstGeom>
        </p:spPr>
      </p:pic>
    </p:spTree>
    <p:extLst>
      <p:ext uri="{BB962C8B-B14F-4D97-AF65-F5344CB8AC3E}">
        <p14:creationId xmlns:p14="http://schemas.microsoft.com/office/powerpoint/2010/main" val="497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2" name="Picture 1"/>
          <p:cNvPicPr>
            <a:picLocks noChangeAspect="1"/>
          </p:cNvPicPr>
          <p:nvPr/>
        </p:nvPicPr>
        <p:blipFill>
          <a:blip r:embed="rId6"/>
          <a:stretch>
            <a:fillRect/>
          </a:stretch>
        </p:blipFill>
        <p:spPr>
          <a:xfrm>
            <a:off x="762000" y="846446"/>
            <a:ext cx="7629525" cy="5030553"/>
          </a:xfrm>
          <a:prstGeom prst="rect">
            <a:avLst/>
          </a:prstGeom>
        </p:spPr>
      </p:pic>
      <p:pic>
        <p:nvPicPr>
          <p:cNvPr id="3" name="Picture 2">
            <a:extLst>
              <a:ext uri="{FF2B5EF4-FFF2-40B4-BE49-F238E27FC236}">
                <a16:creationId xmlns:a16="http://schemas.microsoft.com/office/drawing/2014/main" id="{6FF64210-C2C9-4C4C-ADC5-806EAF870AE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2945" y="5029200"/>
            <a:ext cx="4603698" cy="1218085"/>
          </a:xfrm>
          <a:prstGeom prst="rect">
            <a:avLst/>
          </a:prstGeom>
        </p:spPr>
      </p:pic>
      <p:sp>
        <p:nvSpPr>
          <p:cNvPr id="12" name="Title 4">
            <a:extLst>
              <a:ext uri="{FF2B5EF4-FFF2-40B4-BE49-F238E27FC236}">
                <a16:creationId xmlns:a16="http://schemas.microsoft.com/office/drawing/2014/main" id="{80F4176F-2A08-4500-8537-7761FFA65AEA}"/>
              </a:ext>
            </a:extLst>
          </p:cNvPr>
          <p:cNvSpPr>
            <a:spLocks noGrp="1"/>
          </p:cNvSpPr>
          <p:nvPr>
            <p:ph type="title"/>
          </p:nvPr>
        </p:nvSpPr>
        <p:spPr>
          <a:xfrm>
            <a:off x="1251625" y="65141"/>
            <a:ext cx="7391400" cy="819425"/>
          </a:xfrm>
        </p:spPr>
        <p:txBody>
          <a:bodyPr>
            <a:normAutofit/>
          </a:bodyPr>
          <a:lstStyle/>
          <a:p>
            <a:r>
              <a:rPr lang="en-GB" sz="2800" b="1" dirty="0"/>
              <a:t>Water Harmony geography</a:t>
            </a:r>
            <a:endParaRPr lang="en-US" sz="2800" b="1" dirty="0"/>
          </a:p>
        </p:txBody>
      </p:sp>
    </p:spTree>
    <p:extLst>
      <p:ext uri="{BB962C8B-B14F-4D97-AF65-F5344CB8AC3E}">
        <p14:creationId xmlns:p14="http://schemas.microsoft.com/office/powerpoint/2010/main" val="340002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8450" y="1685718"/>
            <a:ext cx="1844096" cy="1009171"/>
          </a:xfrm>
          <a:prstGeom prst="rect">
            <a:avLst/>
          </a:prstGeom>
        </p:spPr>
      </p:pic>
      <p:pic>
        <p:nvPicPr>
          <p:cNvPr id="10" name="Picture 9"/>
          <p:cNvPicPr>
            <a:picLocks noChangeAspect="1"/>
          </p:cNvPicPr>
          <p:nvPr/>
        </p:nvPicPr>
        <p:blipFill>
          <a:blip r:embed="rId3"/>
          <a:stretch>
            <a:fillRect/>
          </a:stretch>
        </p:blipFill>
        <p:spPr>
          <a:xfrm>
            <a:off x="1148083" y="3400237"/>
            <a:ext cx="2609850" cy="1352550"/>
          </a:xfrm>
          <a:prstGeom prst="rect">
            <a:avLst/>
          </a:prstGeom>
        </p:spPr>
      </p:pic>
      <p:pic>
        <p:nvPicPr>
          <p:cNvPr id="11" name="Picture 10"/>
          <p:cNvPicPr>
            <a:picLocks noChangeAspect="1"/>
          </p:cNvPicPr>
          <p:nvPr/>
        </p:nvPicPr>
        <p:blipFill>
          <a:blip r:embed="rId4"/>
          <a:stretch>
            <a:fillRect/>
          </a:stretch>
        </p:blipFill>
        <p:spPr>
          <a:xfrm>
            <a:off x="5017498" y="1298151"/>
            <a:ext cx="1800225" cy="1247775"/>
          </a:xfrm>
          <a:prstGeom prst="rect">
            <a:avLst/>
          </a:prstGeom>
        </p:spPr>
      </p:pic>
      <p:pic>
        <p:nvPicPr>
          <p:cNvPr id="12" name="Picture 11"/>
          <p:cNvPicPr>
            <a:picLocks noChangeAspect="1"/>
          </p:cNvPicPr>
          <p:nvPr/>
        </p:nvPicPr>
        <p:blipFill>
          <a:blip r:embed="rId5"/>
          <a:stretch>
            <a:fillRect/>
          </a:stretch>
        </p:blipFill>
        <p:spPr>
          <a:xfrm>
            <a:off x="6889498" y="1268506"/>
            <a:ext cx="1181100" cy="1381125"/>
          </a:xfrm>
          <a:prstGeom prst="rect">
            <a:avLst/>
          </a:prstGeom>
        </p:spPr>
      </p:pic>
      <p:pic>
        <p:nvPicPr>
          <p:cNvPr id="13" name="Picture 12"/>
          <p:cNvPicPr>
            <a:picLocks noChangeAspect="1"/>
          </p:cNvPicPr>
          <p:nvPr/>
        </p:nvPicPr>
        <p:blipFill>
          <a:blip r:embed="rId6"/>
          <a:stretch>
            <a:fillRect/>
          </a:stretch>
        </p:blipFill>
        <p:spPr>
          <a:xfrm>
            <a:off x="810208" y="4768237"/>
            <a:ext cx="3285600" cy="1180763"/>
          </a:xfrm>
          <a:prstGeom prst="rect">
            <a:avLst/>
          </a:prstGeom>
        </p:spPr>
      </p:pic>
      <p:sp>
        <p:nvSpPr>
          <p:cNvPr id="14" name="TextBox 13"/>
          <p:cNvSpPr txBox="1"/>
          <p:nvPr/>
        </p:nvSpPr>
        <p:spPr>
          <a:xfrm>
            <a:off x="5320538" y="2750358"/>
            <a:ext cx="2561919" cy="1015663"/>
          </a:xfrm>
          <a:prstGeom prst="rect">
            <a:avLst/>
          </a:prstGeom>
          <a:noFill/>
        </p:spPr>
        <p:txBody>
          <a:bodyPr wrap="none" rtlCol="0">
            <a:spAutoFit/>
          </a:bodyPr>
          <a:lstStyle/>
          <a:p>
            <a:pPr algn="ctr"/>
            <a:r>
              <a:rPr lang="en-GB" sz="3200" b="1" dirty="0" err="1"/>
              <a:t>AECo</a:t>
            </a:r>
            <a:endParaRPr lang="en-GB" sz="1400" dirty="0"/>
          </a:p>
          <a:p>
            <a:pPr algn="ctr"/>
            <a:r>
              <a:rPr lang="en-GB" sz="1400" dirty="0"/>
              <a:t>Advancing Electrocoagulation</a:t>
            </a:r>
          </a:p>
          <a:p>
            <a:pPr algn="ctr"/>
            <a:r>
              <a:rPr lang="en-GB" sz="1400" dirty="0"/>
              <a:t>for water safety and circularity</a:t>
            </a: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873498" y="4613778"/>
            <a:ext cx="1926000" cy="1323873"/>
          </a:xfrm>
          <a:prstGeom prst="rect">
            <a:avLst/>
          </a:prstGeom>
        </p:spPr>
      </p:pic>
      <p:sp>
        <p:nvSpPr>
          <p:cNvPr id="16" name="Rectangle 15"/>
          <p:cNvSpPr/>
          <p:nvPr/>
        </p:nvSpPr>
        <p:spPr>
          <a:xfrm>
            <a:off x="4873498" y="1237021"/>
            <a:ext cx="3456000" cy="30003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73498" y="3877395"/>
            <a:ext cx="1951175" cy="338554"/>
          </a:xfrm>
          <a:prstGeom prst="rect">
            <a:avLst/>
          </a:prstGeom>
          <a:noFill/>
        </p:spPr>
        <p:txBody>
          <a:bodyPr wrap="none" rtlCol="0">
            <a:spAutoFit/>
          </a:bodyPr>
          <a:lstStyle/>
          <a:p>
            <a:r>
              <a:rPr lang="en-GB" sz="1600" i="1" dirty="0">
                <a:solidFill>
                  <a:schemeClr val="accent1"/>
                </a:solidFill>
              </a:rPr>
              <a:t>Industrial Countries</a:t>
            </a:r>
            <a:endParaRPr lang="en-US" sz="1600" i="1" dirty="0">
              <a:solidFill>
                <a:schemeClr val="accent1"/>
              </a:solidFill>
            </a:endParaRPr>
          </a:p>
        </p:txBody>
      </p:sp>
      <p:sp>
        <p:nvSpPr>
          <p:cNvPr id="18" name="Rectangle 17"/>
          <p:cNvSpPr/>
          <p:nvPr/>
        </p:nvSpPr>
        <p:spPr>
          <a:xfrm>
            <a:off x="4439960" y="4460626"/>
            <a:ext cx="3888000" cy="15603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977527" y="5657823"/>
            <a:ext cx="1350433" cy="338554"/>
          </a:xfrm>
          <a:prstGeom prst="rect">
            <a:avLst/>
          </a:prstGeom>
          <a:noFill/>
        </p:spPr>
        <p:txBody>
          <a:bodyPr wrap="none" rtlCol="0">
            <a:spAutoFit/>
          </a:bodyPr>
          <a:lstStyle/>
          <a:p>
            <a:pPr algn="r"/>
            <a:r>
              <a:rPr lang="en-GB" sz="1600" i="1" dirty="0">
                <a:solidFill>
                  <a:schemeClr val="accent1"/>
                </a:solidFill>
              </a:rPr>
              <a:t>Africa &amp; Asia</a:t>
            </a:r>
            <a:endParaRPr lang="en-US" sz="1600" i="1" dirty="0">
              <a:solidFill>
                <a:schemeClr val="accent1"/>
              </a:solidFill>
            </a:endParaRPr>
          </a:p>
        </p:txBody>
      </p:sp>
      <p:sp>
        <p:nvSpPr>
          <p:cNvPr id="20" name="Rectangle 19"/>
          <p:cNvSpPr/>
          <p:nvPr/>
        </p:nvSpPr>
        <p:spPr>
          <a:xfrm>
            <a:off x="810208" y="3357000"/>
            <a:ext cx="3285599" cy="26640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29125" y="3411072"/>
            <a:ext cx="878767" cy="338554"/>
          </a:xfrm>
          <a:prstGeom prst="rect">
            <a:avLst/>
          </a:prstGeom>
          <a:noFill/>
        </p:spPr>
        <p:txBody>
          <a:bodyPr wrap="none" rtlCol="0">
            <a:spAutoFit/>
          </a:bodyPr>
          <a:lstStyle/>
          <a:p>
            <a:pPr algn="r"/>
            <a:r>
              <a:rPr lang="en-GB" sz="1600" i="1" dirty="0">
                <a:solidFill>
                  <a:schemeClr val="accent1"/>
                </a:solidFill>
              </a:rPr>
              <a:t>Eurasia</a:t>
            </a:r>
            <a:endParaRPr lang="en-US" sz="1600" i="1" dirty="0">
              <a:solidFill>
                <a:schemeClr val="accent1"/>
              </a:solidFill>
            </a:endParaRPr>
          </a:p>
        </p:txBody>
      </p:sp>
      <p:sp>
        <p:nvSpPr>
          <p:cNvPr id="22" name="TextBox 21"/>
          <p:cNvSpPr txBox="1"/>
          <p:nvPr/>
        </p:nvSpPr>
        <p:spPr>
          <a:xfrm>
            <a:off x="2544546" y="1347164"/>
            <a:ext cx="1783245" cy="338554"/>
          </a:xfrm>
          <a:prstGeom prst="rect">
            <a:avLst/>
          </a:prstGeom>
          <a:noFill/>
        </p:spPr>
        <p:txBody>
          <a:bodyPr wrap="none" rtlCol="0">
            <a:spAutoFit/>
          </a:bodyPr>
          <a:lstStyle/>
          <a:p>
            <a:r>
              <a:rPr lang="en-GB" sz="1600" i="1" dirty="0">
                <a:solidFill>
                  <a:schemeClr val="accent1"/>
                </a:solidFill>
              </a:rPr>
              <a:t>EU, Eurasia, Asia</a:t>
            </a:r>
            <a:endParaRPr lang="en-US" sz="1600" i="1" dirty="0">
              <a:solidFill>
                <a:schemeClr val="accent1"/>
              </a:solidFill>
            </a:endParaRPr>
          </a:p>
        </p:txBody>
      </p:sp>
      <p:sp>
        <p:nvSpPr>
          <p:cNvPr id="23" name="Rectangle 22"/>
          <p:cNvSpPr/>
          <p:nvPr/>
        </p:nvSpPr>
        <p:spPr>
          <a:xfrm>
            <a:off x="468000" y="1280959"/>
            <a:ext cx="3888000" cy="17265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74892BE-225D-4CBB-AED1-F1AD53992CAF}"/>
              </a:ext>
            </a:extLst>
          </p:cNvPr>
          <p:cNvSpPr>
            <a:spLocks noGrp="1"/>
          </p:cNvSpPr>
          <p:nvPr>
            <p:ph type="title"/>
          </p:nvPr>
        </p:nvSpPr>
        <p:spPr>
          <a:xfrm>
            <a:off x="457200" y="0"/>
            <a:ext cx="8229600" cy="974151"/>
          </a:xfrm>
        </p:spPr>
        <p:txBody>
          <a:bodyPr/>
          <a:lstStyle/>
          <a:p>
            <a:r>
              <a:rPr lang="en-US" dirty="0"/>
              <a:t>Active coordinated projects</a:t>
            </a:r>
            <a:endParaRPr lang="en-GB" dirty="0"/>
          </a:p>
        </p:txBody>
      </p:sp>
      <p:pic>
        <p:nvPicPr>
          <p:cNvPr id="5" name="Picture 4">
            <a:extLst>
              <a:ext uri="{FF2B5EF4-FFF2-40B4-BE49-F238E27FC236}">
                <a16:creationId xmlns:a16="http://schemas.microsoft.com/office/drawing/2014/main" id="{895B0DF6-F801-4397-BE3D-4BA1F17FA1F8}"/>
              </a:ext>
            </a:extLst>
          </p:cNvPr>
          <p:cNvPicPr>
            <a:picLocks noChangeAspect="1"/>
          </p:cNvPicPr>
          <p:nvPr/>
        </p:nvPicPr>
        <p:blipFill>
          <a:blip r:embed="rId8"/>
          <a:stretch>
            <a:fillRect/>
          </a:stretch>
        </p:blipFill>
        <p:spPr>
          <a:xfrm>
            <a:off x="2472546" y="1769977"/>
            <a:ext cx="1702587" cy="830144"/>
          </a:xfrm>
          <a:prstGeom prst="rect">
            <a:avLst/>
          </a:prstGeom>
        </p:spPr>
      </p:pic>
      <p:sp>
        <p:nvSpPr>
          <p:cNvPr id="6" name="Cloud 5">
            <a:extLst>
              <a:ext uri="{FF2B5EF4-FFF2-40B4-BE49-F238E27FC236}">
                <a16:creationId xmlns:a16="http://schemas.microsoft.com/office/drawing/2014/main" id="{FD5EC41C-5AFD-4A9E-B877-446AC3BB8F50}"/>
              </a:ext>
            </a:extLst>
          </p:cNvPr>
          <p:cNvSpPr/>
          <p:nvPr/>
        </p:nvSpPr>
        <p:spPr>
          <a:xfrm>
            <a:off x="3959664" y="1712899"/>
            <a:ext cx="736254" cy="39210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New</a:t>
            </a:r>
            <a:endParaRPr lang="en-GB" sz="1200" dirty="0"/>
          </a:p>
        </p:txBody>
      </p:sp>
      <p:sp>
        <p:nvSpPr>
          <p:cNvPr id="2" name="TextBox 1"/>
          <p:cNvSpPr txBox="1"/>
          <p:nvPr/>
        </p:nvSpPr>
        <p:spPr>
          <a:xfrm>
            <a:off x="628450" y="2786390"/>
            <a:ext cx="1581350" cy="261610"/>
          </a:xfrm>
          <a:prstGeom prst="rect">
            <a:avLst/>
          </a:prstGeom>
          <a:noFill/>
        </p:spPr>
        <p:txBody>
          <a:bodyPr wrap="square" rtlCol="0">
            <a:spAutoFit/>
          </a:bodyPr>
          <a:lstStyle/>
          <a:p>
            <a:r>
              <a:rPr lang="en-US" sz="1050" i="1" dirty="0" smtClean="0"/>
              <a:t>EUR1,3 mill</a:t>
            </a:r>
            <a:endParaRPr lang="en-US" i="1" dirty="0"/>
          </a:p>
        </p:txBody>
      </p:sp>
      <p:sp>
        <p:nvSpPr>
          <p:cNvPr id="3" name="TextBox 2"/>
          <p:cNvSpPr txBox="1"/>
          <p:nvPr/>
        </p:nvSpPr>
        <p:spPr>
          <a:xfrm>
            <a:off x="3048000" y="2786390"/>
            <a:ext cx="1047807" cy="261610"/>
          </a:xfrm>
          <a:prstGeom prst="rect">
            <a:avLst/>
          </a:prstGeom>
          <a:noFill/>
        </p:spPr>
        <p:txBody>
          <a:bodyPr wrap="square" rtlCol="0">
            <a:spAutoFit/>
          </a:bodyPr>
          <a:lstStyle/>
          <a:p>
            <a:r>
              <a:rPr lang="en-US" sz="1050" i="1" dirty="0" smtClean="0"/>
              <a:t>EUR 1,5 mill</a:t>
            </a:r>
            <a:endParaRPr lang="en-US" sz="1050" i="1" dirty="0"/>
          </a:p>
        </p:txBody>
      </p:sp>
      <p:sp>
        <p:nvSpPr>
          <p:cNvPr id="7" name="TextBox 6"/>
          <p:cNvSpPr txBox="1"/>
          <p:nvPr/>
        </p:nvSpPr>
        <p:spPr>
          <a:xfrm>
            <a:off x="5305518" y="5791200"/>
            <a:ext cx="2466882" cy="253916"/>
          </a:xfrm>
          <a:prstGeom prst="rect">
            <a:avLst/>
          </a:prstGeom>
          <a:noFill/>
        </p:spPr>
        <p:txBody>
          <a:bodyPr wrap="square" rtlCol="0">
            <a:spAutoFit/>
          </a:bodyPr>
          <a:lstStyle/>
          <a:p>
            <a:r>
              <a:rPr lang="en-US" sz="1050" i="1" dirty="0" smtClean="0"/>
              <a:t>Approx. EUR </a:t>
            </a:r>
            <a:r>
              <a:rPr lang="en-US" sz="1050" i="1" dirty="0" smtClean="0"/>
              <a:t>3 mill</a:t>
            </a:r>
            <a:endParaRPr lang="en-US" i="1" dirty="0"/>
          </a:p>
        </p:txBody>
      </p:sp>
    </p:spTree>
    <p:extLst>
      <p:ext uri="{BB962C8B-B14F-4D97-AF65-F5344CB8AC3E}">
        <p14:creationId xmlns:p14="http://schemas.microsoft.com/office/powerpoint/2010/main" val="81292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3" name="Picture 2"/>
          <p:cNvPicPr>
            <a:picLocks noChangeAspect="1"/>
          </p:cNvPicPr>
          <p:nvPr/>
        </p:nvPicPr>
        <p:blipFill>
          <a:blip r:embed="rId6"/>
          <a:stretch>
            <a:fillRect/>
          </a:stretch>
        </p:blipFill>
        <p:spPr>
          <a:xfrm>
            <a:off x="685800" y="3326319"/>
            <a:ext cx="8000999" cy="2867138"/>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05200" y="315884"/>
            <a:ext cx="3689737" cy="2743200"/>
          </a:xfrm>
          <a:prstGeom prst="rect">
            <a:avLst/>
          </a:prstGeom>
        </p:spPr>
      </p:pic>
      <p:sp>
        <p:nvSpPr>
          <p:cNvPr id="12" name="Title 3">
            <a:extLst>
              <a:ext uri="{FF2B5EF4-FFF2-40B4-BE49-F238E27FC236}">
                <a16:creationId xmlns:a16="http://schemas.microsoft.com/office/drawing/2014/main" id="{79C6E1E0-9208-4B71-904C-2A77186B798B}"/>
              </a:ext>
            </a:extLst>
          </p:cNvPr>
          <p:cNvSpPr>
            <a:spLocks noGrp="1"/>
          </p:cNvSpPr>
          <p:nvPr>
            <p:ph type="title"/>
          </p:nvPr>
        </p:nvSpPr>
        <p:spPr>
          <a:xfrm>
            <a:off x="431856" y="1466279"/>
            <a:ext cx="3689737" cy="974151"/>
          </a:xfrm>
        </p:spPr>
        <p:txBody>
          <a:bodyPr>
            <a:noAutofit/>
          </a:bodyPr>
          <a:lstStyle/>
          <a:p>
            <a:pPr algn="l"/>
            <a:r>
              <a:rPr lang="en-US" sz="3200" dirty="0"/>
              <a:t>Water Harmony</a:t>
            </a:r>
            <a:br>
              <a:rPr lang="en-US" sz="3200" dirty="0"/>
            </a:br>
            <a:r>
              <a:rPr lang="en-US" dirty="0"/>
              <a:t>Partners</a:t>
            </a:r>
            <a:endParaRPr lang="en-GB" sz="3200" dirty="0"/>
          </a:p>
        </p:txBody>
      </p:sp>
    </p:spTree>
    <p:extLst>
      <p:ext uri="{BB962C8B-B14F-4D97-AF65-F5344CB8AC3E}">
        <p14:creationId xmlns:p14="http://schemas.microsoft.com/office/powerpoint/2010/main" val="14215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E66D1-2B01-4364-83E8-0D9EE85337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67" y="1054279"/>
            <a:ext cx="7315200" cy="3965024"/>
          </a:xfrm>
          <a:prstGeom prst="rect">
            <a:avLst/>
          </a:prstGeom>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Title 3">
            <a:extLst>
              <a:ext uri="{FF2B5EF4-FFF2-40B4-BE49-F238E27FC236}">
                <a16:creationId xmlns:a16="http://schemas.microsoft.com/office/drawing/2014/main" id="{79C6E1E0-9208-4B71-904C-2A77186B798B}"/>
              </a:ext>
            </a:extLst>
          </p:cNvPr>
          <p:cNvSpPr>
            <a:spLocks noGrp="1"/>
          </p:cNvSpPr>
          <p:nvPr>
            <p:ph type="title"/>
          </p:nvPr>
        </p:nvSpPr>
        <p:spPr>
          <a:xfrm>
            <a:off x="1676400" y="633080"/>
            <a:ext cx="6933911" cy="974151"/>
          </a:xfrm>
        </p:spPr>
        <p:txBody>
          <a:bodyPr>
            <a:noAutofit/>
          </a:bodyPr>
          <a:lstStyle/>
          <a:p>
            <a:r>
              <a:rPr lang="en-US" sz="3200" dirty="0"/>
              <a:t>International Water Summer School – every year</a:t>
            </a:r>
            <a:endParaRPr lang="en-GB" sz="3200" dirty="0"/>
          </a:p>
        </p:txBody>
      </p:sp>
      <p:sp>
        <p:nvSpPr>
          <p:cNvPr id="9" name="TextBox 8">
            <a:extLst>
              <a:ext uri="{FF2B5EF4-FFF2-40B4-BE49-F238E27FC236}">
                <a16:creationId xmlns:a16="http://schemas.microsoft.com/office/drawing/2014/main" id="{610E8DE4-B6CC-4F06-BE27-974C7E1958AD}"/>
              </a:ext>
            </a:extLst>
          </p:cNvPr>
          <p:cNvSpPr txBox="1"/>
          <p:nvPr/>
        </p:nvSpPr>
        <p:spPr>
          <a:xfrm>
            <a:off x="142455" y="1607231"/>
            <a:ext cx="3301738" cy="523220"/>
          </a:xfrm>
          <a:prstGeom prst="rect">
            <a:avLst/>
          </a:prstGeom>
          <a:noFill/>
        </p:spPr>
        <p:txBody>
          <a:bodyPr wrap="none" rtlCol="0">
            <a:spAutoFit/>
          </a:bodyPr>
          <a:lstStyle/>
          <a:p>
            <a:r>
              <a:rPr lang="en-US" sz="2800" dirty="0"/>
              <a:t>since 2012 in Norway</a:t>
            </a:r>
            <a:endParaRPr lang="en-GB" sz="2800" dirty="0"/>
          </a:p>
        </p:txBody>
      </p:sp>
      <p:pic>
        <p:nvPicPr>
          <p:cNvPr id="13" name="Picture 12">
            <a:extLst>
              <a:ext uri="{FF2B5EF4-FFF2-40B4-BE49-F238E27FC236}">
                <a16:creationId xmlns:a16="http://schemas.microsoft.com/office/drawing/2014/main" id="{92392C1B-27A8-4A13-B245-A332E2253683}"/>
              </a:ext>
            </a:extLst>
          </p:cNvPr>
          <p:cNvPicPr>
            <a:picLocks noChangeAspect="1"/>
          </p:cNvPicPr>
          <p:nvPr/>
        </p:nvPicPr>
        <p:blipFill>
          <a:blip r:embed="rId7"/>
          <a:stretch>
            <a:fillRect/>
          </a:stretch>
        </p:blipFill>
        <p:spPr>
          <a:xfrm>
            <a:off x="5786427" y="3760370"/>
            <a:ext cx="3353091" cy="2517866"/>
          </a:xfrm>
          <a:prstGeom prst="rect">
            <a:avLst/>
          </a:prstGeom>
        </p:spPr>
      </p:pic>
      <p:sp>
        <p:nvSpPr>
          <p:cNvPr id="14" name="TextBox 13">
            <a:extLst>
              <a:ext uri="{FF2B5EF4-FFF2-40B4-BE49-F238E27FC236}">
                <a16:creationId xmlns:a16="http://schemas.microsoft.com/office/drawing/2014/main" id="{3F0B116D-63BA-4A7D-96CC-AA9AFAC6916D}"/>
              </a:ext>
            </a:extLst>
          </p:cNvPr>
          <p:cNvSpPr txBox="1"/>
          <p:nvPr/>
        </p:nvSpPr>
        <p:spPr>
          <a:xfrm>
            <a:off x="1980207" y="5654982"/>
            <a:ext cx="3830921" cy="523220"/>
          </a:xfrm>
          <a:prstGeom prst="rect">
            <a:avLst/>
          </a:prstGeom>
          <a:noFill/>
        </p:spPr>
        <p:txBody>
          <a:bodyPr wrap="none" rtlCol="0">
            <a:spAutoFit/>
          </a:bodyPr>
          <a:lstStyle/>
          <a:p>
            <a:r>
              <a:rPr lang="en-US" sz="2800" dirty="0"/>
              <a:t>2018 – first time in China</a:t>
            </a:r>
            <a:endParaRPr lang="en-GB" sz="2800" dirty="0"/>
          </a:p>
        </p:txBody>
      </p:sp>
    </p:spTree>
    <p:extLst>
      <p:ext uri="{BB962C8B-B14F-4D97-AF65-F5344CB8AC3E}">
        <p14:creationId xmlns:p14="http://schemas.microsoft.com/office/powerpoint/2010/main" val="247667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13"/>
          <p:cNvSpPr txBox="1"/>
          <p:nvPr/>
        </p:nvSpPr>
        <p:spPr>
          <a:xfrm>
            <a:off x="304800" y="997013"/>
            <a:ext cx="8462026" cy="523220"/>
          </a:xfrm>
          <a:prstGeom prst="rect">
            <a:avLst/>
          </a:prstGeom>
          <a:noFill/>
        </p:spPr>
        <p:txBody>
          <a:bodyPr wrap="square" rtlCol="0">
            <a:spAutoFit/>
          </a:bodyPr>
          <a:lstStyle/>
          <a:p>
            <a:r>
              <a:rPr lang="en-US" sz="2800" dirty="0"/>
              <a:t>Conferences and workshops with IWA, EWA and NATO</a:t>
            </a:r>
          </a:p>
        </p:txBody>
      </p:sp>
      <p:sp>
        <p:nvSpPr>
          <p:cNvPr id="2" name="TextBox 1"/>
          <p:cNvSpPr txBox="1"/>
          <p:nvPr/>
        </p:nvSpPr>
        <p:spPr>
          <a:xfrm>
            <a:off x="1485089" y="1838257"/>
            <a:ext cx="7281737" cy="584775"/>
          </a:xfrm>
          <a:prstGeom prst="rect">
            <a:avLst/>
          </a:prstGeom>
          <a:noFill/>
        </p:spPr>
        <p:txBody>
          <a:bodyPr wrap="square" rtlCol="0">
            <a:spAutoFit/>
          </a:bodyPr>
          <a:lstStyle/>
          <a:p>
            <a:r>
              <a:rPr lang="en-US" sz="1600" dirty="0"/>
              <a:t>22-24 June 2016 - IWA Particle Separation Conference, Oslo, Norway - </a:t>
            </a:r>
            <a:r>
              <a:rPr lang="en-US" sz="1600" dirty="0">
                <a:hlinkClick r:id="rId6"/>
              </a:rPr>
              <a:t>https://www.ccnorway.no/iwa2015/</a:t>
            </a:r>
            <a:r>
              <a:rPr lang="en-US" sz="1600" dirty="0"/>
              <a:t>  </a:t>
            </a:r>
          </a:p>
        </p:txBody>
      </p:sp>
      <p:sp>
        <p:nvSpPr>
          <p:cNvPr id="3" name="TextBox 2"/>
          <p:cNvSpPr txBox="1"/>
          <p:nvPr/>
        </p:nvSpPr>
        <p:spPr>
          <a:xfrm>
            <a:off x="1752600" y="3614413"/>
            <a:ext cx="7159601" cy="892552"/>
          </a:xfrm>
          <a:prstGeom prst="rect">
            <a:avLst/>
          </a:prstGeom>
          <a:noFill/>
        </p:spPr>
        <p:txBody>
          <a:bodyPr wrap="square" rtlCol="0">
            <a:spAutoFit/>
          </a:bodyPr>
          <a:lstStyle/>
          <a:p>
            <a:r>
              <a:rPr lang="en-US" sz="1600" dirty="0"/>
              <a:t>25-27 June 2016 – EWA Water Management in Cold Climate, Longyearbyen, Norway - </a:t>
            </a:r>
            <a:r>
              <a:rPr lang="en-US" sz="1600" dirty="0">
                <a:hlinkClick r:id="rId7"/>
              </a:rPr>
              <a:t>https://www.ccnorway.no/iwasvalbard/</a:t>
            </a:r>
            <a:r>
              <a:rPr lang="en-US" sz="1600" dirty="0"/>
              <a:t> </a:t>
            </a:r>
          </a:p>
          <a:p>
            <a:endParaRPr lang="en-US" sz="2000" dirty="0"/>
          </a:p>
        </p:txBody>
      </p:sp>
      <p:pic>
        <p:nvPicPr>
          <p:cNvPr id="5" name="Picture 4"/>
          <p:cNvPicPr>
            <a:picLocks noChangeAspect="1"/>
          </p:cNvPicPr>
          <p:nvPr/>
        </p:nvPicPr>
        <p:blipFill>
          <a:blip r:embed="rId8"/>
          <a:stretch>
            <a:fillRect/>
          </a:stretch>
        </p:blipFill>
        <p:spPr>
          <a:xfrm>
            <a:off x="563497" y="3657600"/>
            <a:ext cx="1189103" cy="756702"/>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5800" y="1915878"/>
            <a:ext cx="762000" cy="1208322"/>
          </a:xfrm>
          <a:prstGeom prst="rect">
            <a:avLst/>
          </a:prstGeom>
        </p:spPr>
      </p:pic>
      <p:sp>
        <p:nvSpPr>
          <p:cNvPr id="12" name="TextBox 11"/>
          <p:cNvSpPr txBox="1"/>
          <p:nvPr/>
        </p:nvSpPr>
        <p:spPr>
          <a:xfrm>
            <a:off x="2230372" y="4901134"/>
            <a:ext cx="6934200" cy="584775"/>
          </a:xfrm>
          <a:prstGeom prst="rect">
            <a:avLst/>
          </a:prstGeom>
          <a:noFill/>
        </p:spPr>
        <p:txBody>
          <a:bodyPr wrap="square" rtlCol="0">
            <a:spAutoFit/>
          </a:bodyPr>
          <a:lstStyle/>
          <a:p>
            <a:r>
              <a:rPr lang="en-US" sz="1600" dirty="0"/>
              <a:t>8-11 October 2018 - Workshop on Physical and Cyber Safety in Critical Water Infrastructure, Oslo, Norway - </a:t>
            </a:r>
            <a:r>
              <a:rPr lang="en-US" sz="1600" dirty="0">
                <a:hlinkClick r:id="rId10"/>
              </a:rPr>
              <a:t>https://www.natoarw-cyberwater.net/</a:t>
            </a:r>
            <a:r>
              <a:rPr lang="en-US" sz="1600" dirty="0"/>
              <a:t> </a:t>
            </a:r>
          </a:p>
        </p:txBody>
      </p:sp>
      <p:pic>
        <p:nvPicPr>
          <p:cNvPr id="13" name="Picture 12"/>
          <p:cNvPicPr>
            <a:picLocks noChangeAspect="1"/>
          </p:cNvPicPr>
          <p:nvPr/>
        </p:nvPicPr>
        <p:blipFill>
          <a:blip r:embed="rId11"/>
          <a:stretch>
            <a:fillRect/>
          </a:stretch>
        </p:blipFill>
        <p:spPr>
          <a:xfrm>
            <a:off x="563497" y="4953000"/>
            <a:ext cx="1666875" cy="533400"/>
          </a:xfrm>
          <a:prstGeom prst="rect">
            <a:avLst/>
          </a:prstGeom>
        </p:spPr>
      </p:pic>
    </p:spTree>
    <p:extLst>
      <p:ext uri="{BB962C8B-B14F-4D97-AF65-F5344CB8AC3E}">
        <p14:creationId xmlns:p14="http://schemas.microsoft.com/office/powerpoint/2010/main" val="3776443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2276725" y="4276534"/>
            <a:ext cx="1775280" cy="1342136"/>
          </a:xfrm>
          <a:prstGeom prst="rect">
            <a:avLst/>
          </a:prstGeom>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33401" y="104570"/>
            <a:ext cx="1743324" cy="423940"/>
          </a:xfr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151370">
            <a:off x="15475" y="229266"/>
            <a:ext cx="3555698" cy="491177"/>
          </a:xfrm>
          <a:prstGeom prst="rect">
            <a:avLst/>
          </a:prstGeom>
        </p:spPr>
      </p:pic>
      <p:sp>
        <p:nvSpPr>
          <p:cNvPr id="8" name="Rectangle 7"/>
          <p:cNvSpPr/>
          <p:nvPr/>
        </p:nvSpPr>
        <p:spPr>
          <a:xfrm>
            <a:off x="4482" y="6293103"/>
            <a:ext cx="6091518" cy="584775"/>
          </a:xfrm>
          <a:prstGeom prst="rect">
            <a:avLst/>
          </a:prstGeom>
        </p:spPr>
        <p:txBody>
          <a:bodyPr wrap="square">
            <a:spAutoFit/>
          </a:bodyPr>
          <a:lstStyle/>
          <a:p>
            <a:r>
              <a:rPr lang="en-US" sz="1600" dirty="0">
                <a:solidFill>
                  <a:schemeClr val="bg1"/>
                </a:solidFill>
              </a:rPr>
              <a:t>Strengthening of master curricula in water resources  management </a:t>
            </a:r>
          </a:p>
          <a:p>
            <a:r>
              <a:rPr lang="en-US" sz="1600" dirty="0">
                <a:solidFill>
                  <a:schemeClr val="bg1"/>
                </a:solidFill>
              </a:rPr>
              <a:t>for 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3" name="TextBox 2"/>
          <p:cNvSpPr txBox="1"/>
          <p:nvPr/>
        </p:nvSpPr>
        <p:spPr>
          <a:xfrm>
            <a:off x="3352800" y="496669"/>
            <a:ext cx="3886200" cy="646331"/>
          </a:xfrm>
          <a:prstGeom prst="rect">
            <a:avLst/>
          </a:prstGeom>
          <a:noFill/>
        </p:spPr>
        <p:txBody>
          <a:bodyPr wrap="square" rtlCol="0">
            <a:spAutoFit/>
          </a:bodyPr>
          <a:lstStyle/>
          <a:p>
            <a:r>
              <a:rPr lang="en-US" sz="3600" dirty="0"/>
              <a:t>Project group</a:t>
            </a:r>
            <a:endParaRPr lang="en-US" dirty="0"/>
          </a:p>
        </p:txBody>
      </p:sp>
      <p:pic>
        <p:nvPicPr>
          <p:cNvPr id="27" name="Picture 26"/>
          <p:cNvPicPr>
            <a:picLocks noChangeAspect="1"/>
          </p:cNvPicPr>
          <p:nvPr/>
        </p:nvPicPr>
        <p:blipFill>
          <a:blip r:embed="rId7"/>
          <a:stretch>
            <a:fillRect/>
          </a:stretch>
        </p:blipFill>
        <p:spPr>
          <a:xfrm>
            <a:off x="3200400" y="1434212"/>
            <a:ext cx="2895600" cy="2098123"/>
          </a:xfrm>
          <a:prstGeom prst="rect">
            <a:avLst/>
          </a:prstGeom>
        </p:spPr>
      </p:pic>
      <p:pic>
        <p:nvPicPr>
          <p:cNvPr id="28" name="Picture 27"/>
          <p:cNvPicPr>
            <a:picLocks noChangeAspect="1"/>
          </p:cNvPicPr>
          <p:nvPr/>
        </p:nvPicPr>
        <p:blipFill>
          <a:blip r:embed="rId8"/>
          <a:stretch>
            <a:fillRect/>
          </a:stretch>
        </p:blipFill>
        <p:spPr>
          <a:xfrm>
            <a:off x="148077" y="1376097"/>
            <a:ext cx="2819400" cy="2257458"/>
          </a:xfrm>
          <a:prstGeom prst="rect">
            <a:avLst/>
          </a:prstGeom>
        </p:spPr>
      </p:pic>
      <p:sp>
        <p:nvSpPr>
          <p:cNvPr id="29" name="TextBox 28"/>
          <p:cNvSpPr txBox="1"/>
          <p:nvPr/>
        </p:nvSpPr>
        <p:spPr>
          <a:xfrm>
            <a:off x="381000" y="3664332"/>
            <a:ext cx="8382000" cy="369332"/>
          </a:xfrm>
          <a:prstGeom prst="rect">
            <a:avLst/>
          </a:prstGeom>
          <a:noFill/>
        </p:spPr>
        <p:txBody>
          <a:bodyPr wrap="square" rtlCol="0">
            <a:spAutoFit/>
          </a:bodyPr>
          <a:lstStyle/>
          <a:p>
            <a:r>
              <a:rPr lang="en-US" dirty="0"/>
              <a:t>Prof. Harsha Ratnaweera                     Dr. Zakhar Maletskyi		Dr. Arve Heistad</a:t>
            </a:r>
          </a:p>
        </p:txBody>
      </p:sp>
      <p:pic>
        <p:nvPicPr>
          <p:cNvPr id="5" name="Picture 4"/>
          <p:cNvPicPr>
            <a:picLocks noChangeAspect="1"/>
          </p:cNvPicPr>
          <p:nvPr/>
        </p:nvPicPr>
        <p:blipFill>
          <a:blip r:embed="rId9"/>
          <a:stretch>
            <a:fillRect/>
          </a:stretch>
        </p:blipFill>
        <p:spPr>
          <a:xfrm>
            <a:off x="6091675" y="1667471"/>
            <a:ext cx="2970979" cy="1990129"/>
          </a:xfrm>
          <a:prstGeom prst="rect">
            <a:avLst/>
          </a:prstGeom>
        </p:spPr>
      </p:pic>
      <p:sp>
        <p:nvSpPr>
          <p:cNvPr id="9" name="TextBox 8"/>
          <p:cNvSpPr txBox="1"/>
          <p:nvPr/>
        </p:nvSpPr>
        <p:spPr>
          <a:xfrm>
            <a:off x="2579268" y="5619338"/>
            <a:ext cx="1304045" cy="261610"/>
          </a:xfrm>
          <a:prstGeom prst="rect">
            <a:avLst/>
          </a:prstGeom>
          <a:noFill/>
        </p:spPr>
        <p:txBody>
          <a:bodyPr wrap="square" rtlCol="0">
            <a:spAutoFit/>
          </a:bodyPr>
          <a:lstStyle/>
          <a:p>
            <a:r>
              <a:rPr lang="en-US" sz="1100" dirty="0"/>
              <a:t>Ms. Elisabeth Hoff</a:t>
            </a:r>
          </a:p>
        </p:txBody>
      </p:sp>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53343" y="4322357"/>
            <a:ext cx="1250490" cy="125049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5661856" y="5611004"/>
            <a:ext cx="1981200" cy="261610"/>
          </a:xfrm>
          <a:prstGeom prst="rect">
            <a:avLst/>
          </a:prstGeom>
          <a:noFill/>
        </p:spPr>
        <p:txBody>
          <a:bodyPr wrap="square" rtlCol="0">
            <a:spAutoFit/>
          </a:bodyPr>
          <a:lstStyle/>
          <a:p>
            <a:r>
              <a:rPr lang="en-US" sz="1100" dirty="0"/>
              <a:t>Mr. Åsmund Skaar</a:t>
            </a:r>
          </a:p>
        </p:txBody>
      </p:sp>
    </p:spTree>
    <p:extLst>
      <p:ext uri="{BB962C8B-B14F-4D97-AF65-F5344CB8AC3E}">
        <p14:creationId xmlns:p14="http://schemas.microsoft.com/office/powerpoint/2010/main" val="3006079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1447</Words>
  <Application>Microsoft Office PowerPoint</Application>
  <PresentationFormat>On-screen Show (4:3)</PresentationFormat>
  <Paragraphs>384</Paragraphs>
  <Slides>37</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Times New Roman</vt:lpstr>
      <vt:lpstr>Office Theme</vt:lpstr>
      <vt:lpstr>PowerPoint Presentation</vt:lpstr>
      <vt:lpstr>PowerPoint Presentation</vt:lpstr>
      <vt:lpstr>Water Harmony initiative</vt:lpstr>
      <vt:lpstr>Water Harmony geography</vt:lpstr>
      <vt:lpstr>Active coordinated projects</vt:lpstr>
      <vt:lpstr>Water Harmony Partners</vt:lpstr>
      <vt:lpstr>International Water Summer School – every year</vt:lpstr>
      <vt:lpstr>PowerPoint Presentation</vt:lpstr>
      <vt:lpstr>PowerPoint Presentation</vt:lpstr>
      <vt:lpstr>PowerPoint Presentation</vt:lpstr>
      <vt:lpstr>Teaching</vt:lpstr>
      <vt:lpstr>Research</vt:lpstr>
      <vt:lpstr>PowerPoint Presentation</vt:lpstr>
      <vt:lpstr>10 universities from 6 countries</vt:lpstr>
      <vt:lpstr>Objectives</vt:lpstr>
      <vt:lpstr>PowerPoint Presentation</vt:lpstr>
      <vt:lpstr>Generic curricula – products</vt:lpstr>
      <vt:lpstr>Water Harmony textbook</vt:lpstr>
      <vt:lpstr>PowerPoint Presentation</vt:lpstr>
      <vt:lpstr>PowerPoint Presentation</vt:lpstr>
      <vt:lpstr>PowerPoint Presentation</vt:lpstr>
      <vt:lpstr>PowerPoint Presentation</vt:lpstr>
      <vt:lpstr>Project management</vt:lpstr>
      <vt:lpstr>Creative solutions</vt:lpstr>
      <vt:lpstr>PowerPoint Presentation</vt:lpstr>
      <vt:lpstr>PowerPoint Presentation</vt:lpstr>
      <vt:lpstr>PowerPoint Presentation</vt:lpstr>
      <vt:lpstr>Student and staff mobility</vt:lpstr>
      <vt:lpstr>PowerPoint Presentation</vt:lpstr>
      <vt:lpstr>PowerPoint Presentation</vt:lpstr>
      <vt:lpstr>PowerPoint Presentation</vt:lpstr>
      <vt:lpstr>PowerPoint Presentation</vt:lpstr>
      <vt:lpstr>PowerPoint Presentation</vt:lpstr>
      <vt:lpstr>PowerPoint Presentation</vt:lpstr>
      <vt:lpstr>Social networks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Milan</dc:creator>
  <cp:lastModifiedBy>Elisabeth Sundheim Hoff</cp:lastModifiedBy>
  <cp:revision>67</cp:revision>
  <dcterms:created xsi:type="dcterms:W3CDTF">2006-08-16T00:00:00Z</dcterms:created>
  <dcterms:modified xsi:type="dcterms:W3CDTF">2018-12-20T11:04:21Z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484126-3486-41a9-802e-7f1e2277276c_Enabled">
    <vt:lpwstr>True</vt:lpwstr>
  </property>
  <property fmtid="{D5CDD505-2E9C-101B-9397-08002B2CF9AE}" pid="3" name="MSIP_Label_d0484126-3486-41a9-802e-7f1e2277276c_SiteId">
    <vt:lpwstr>eec01f8e-737f-43e3-9ed5-f8a59913bd82</vt:lpwstr>
  </property>
  <property fmtid="{D5CDD505-2E9C-101B-9397-08002B2CF9AE}" pid="4" name="MSIP_Label_d0484126-3486-41a9-802e-7f1e2277276c_Owner">
    <vt:lpwstr>zakharm@NMBU.NO</vt:lpwstr>
  </property>
  <property fmtid="{D5CDD505-2E9C-101B-9397-08002B2CF9AE}" pid="5" name="MSIP_Label_d0484126-3486-41a9-802e-7f1e2277276c_SetDate">
    <vt:lpwstr>2018-12-18T21:28:39.0090268Z</vt:lpwstr>
  </property>
  <property fmtid="{D5CDD505-2E9C-101B-9397-08002B2CF9AE}" pid="6" name="MSIP_Label_d0484126-3486-41a9-802e-7f1e2277276c_Name">
    <vt:lpwstr>Internal</vt:lpwstr>
  </property>
  <property fmtid="{D5CDD505-2E9C-101B-9397-08002B2CF9AE}" pid="7" name="MSIP_Label_d0484126-3486-41a9-802e-7f1e2277276c_Application">
    <vt:lpwstr>Microsoft Azure Information Protection</vt:lpwstr>
  </property>
  <property fmtid="{D5CDD505-2E9C-101B-9397-08002B2CF9AE}" pid="8" name="MSIP_Label_d0484126-3486-41a9-802e-7f1e2277276c_Extended_MSFT_Method">
    <vt:lpwstr>Automatic</vt:lpwstr>
  </property>
  <property fmtid="{D5CDD505-2E9C-101B-9397-08002B2CF9AE}" pid="9" name="Sensitivity">
    <vt:lpwstr>Internal</vt:lpwstr>
  </property>
</Properties>
</file>